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4" r:id="rId3"/>
    <p:sldId id="297" r:id="rId4"/>
    <p:sldId id="381" r:id="rId5"/>
    <p:sldId id="383" r:id="rId6"/>
    <p:sldId id="385" r:id="rId7"/>
    <p:sldId id="408" r:id="rId8"/>
    <p:sldId id="386" r:id="rId9"/>
    <p:sldId id="335" r:id="rId10"/>
    <p:sldId id="396" r:id="rId11"/>
    <p:sldId id="395" r:id="rId12"/>
    <p:sldId id="398" r:id="rId13"/>
    <p:sldId id="397" r:id="rId14"/>
    <p:sldId id="399" r:id="rId15"/>
    <p:sldId id="401" r:id="rId16"/>
    <p:sldId id="403" r:id="rId17"/>
    <p:sldId id="405" r:id="rId18"/>
    <p:sldId id="406" r:id="rId19"/>
    <p:sldId id="402" r:id="rId20"/>
    <p:sldId id="407" r:id="rId21"/>
    <p:sldId id="409" r:id="rId22"/>
    <p:sldId id="410" r:id="rId23"/>
    <p:sldId id="411" r:id="rId24"/>
    <p:sldId id="412" r:id="rId25"/>
    <p:sldId id="413" r:id="rId26"/>
    <p:sldId id="414" r:id="rId27"/>
    <p:sldId id="318" r:id="rId28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926B"/>
    <a:srgbClr val="F1F3EA"/>
    <a:srgbClr val="9AAE42"/>
    <a:srgbClr val="9AA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A7A4D-1742-4557-A84E-689BB31EEB76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B1F27A-C022-4C0B-B681-D1489CEEAC10}">
      <dgm:prSet phldrT="[Text]"/>
      <dgm:spPr/>
      <dgm:t>
        <a:bodyPr/>
        <a:lstStyle/>
        <a:p>
          <a:r>
            <a:rPr lang="en-GB" dirty="0" err="1"/>
            <a:t>Hành</a:t>
          </a:r>
          <a:r>
            <a:rPr lang="en-GB" dirty="0"/>
            <a:t> </a:t>
          </a:r>
          <a:r>
            <a:rPr lang="en-GB" dirty="0" err="1"/>
            <a:t>động</a:t>
          </a:r>
          <a:r>
            <a:rPr lang="en-GB" dirty="0"/>
            <a:t> </a:t>
          </a:r>
          <a:r>
            <a:rPr lang="en-GB" dirty="0" err="1"/>
            <a:t>trong</a:t>
          </a:r>
          <a:r>
            <a:rPr lang="en-GB" dirty="0"/>
            <a:t> </a:t>
          </a:r>
          <a:r>
            <a:rPr lang="en-GB" dirty="0" err="1"/>
            <a:t>thế</a:t>
          </a:r>
          <a:r>
            <a:rPr lang="en-GB" dirty="0"/>
            <a:t> </a:t>
          </a:r>
          <a:r>
            <a:rPr lang="en-GB" dirty="0" err="1"/>
            <a:t>giới</a:t>
          </a:r>
          <a:r>
            <a:rPr lang="en-GB" dirty="0"/>
            <a:t> </a:t>
          </a:r>
          <a:r>
            <a:rPr lang="en-GB" dirty="0" err="1"/>
            <a:t>các</a:t>
          </a:r>
          <a:r>
            <a:rPr lang="en-GB" dirty="0"/>
            <a:t> </a:t>
          </a:r>
          <a:r>
            <a:rPr lang="en-GB" dirty="0" err="1"/>
            <a:t>thực</a:t>
          </a:r>
          <a:r>
            <a:rPr lang="en-GB" dirty="0"/>
            <a:t> </a:t>
          </a:r>
          <a:r>
            <a:rPr lang="en-GB" dirty="0" err="1"/>
            <a:t>thể</a:t>
          </a:r>
          <a:endParaRPr lang="en-US" dirty="0"/>
        </a:p>
      </dgm:t>
    </dgm:pt>
    <dgm:pt modelId="{8A14BEC8-764C-4B0A-A819-7624543959BF}" type="parTrans" cxnId="{0A6A12B4-BD4A-4BCD-8DE9-192766AA56CB}">
      <dgm:prSet/>
      <dgm:spPr/>
      <dgm:t>
        <a:bodyPr/>
        <a:lstStyle/>
        <a:p>
          <a:endParaRPr lang="en-US"/>
        </a:p>
      </dgm:t>
    </dgm:pt>
    <dgm:pt modelId="{5F7263BC-D76A-4C93-B7DB-BE8F97F84E68}" type="sibTrans" cxnId="{0A6A12B4-BD4A-4BCD-8DE9-192766AA56CB}">
      <dgm:prSet/>
      <dgm:spPr/>
      <dgm:t>
        <a:bodyPr/>
        <a:lstStyle/>
        <a:p>
          <a:endParaRPr lang="en-US"/>
        </a:p>
      </dgm:t>
    </dgm:pt>
    <dgm:pt modelId="{92DDD28D-A74A-43D5-B991-DEDECC6846AD}">
      <dgm:prSet phldrT="[Text]"/>
      <dgm:spPr/>
      <dgm:t>
        <a:bodyPr/>
        <a:lstStyle/>
        <a:p>
          <a:r>
            <a:rPr lang="en-GB" dirty="0" err="1"/>
            <a:t>Tính</a:t>
          </a:r>
          <a:r>
            <a:rPr lang="en-GB" dirty="0"/>
            <a:t> </a:t>
          </a:r>
          <a:r>
            <a:rPr lang="en-GB" dirty="0" err="1"/>
            <a:t>toán</a:t>
          </a:r>
          <a:r>
            <a:rPr lang="en-GB" dirty="0"/>
            <a:t>, </a:t>
          </a:r>
          <a:r>
            <a:rPr lang="en-GB" dirty="0" err="1"/>
            <a:t>điều</a:t>
          </a:r>
          <a:r>
            <a:rPr lang="en-GB" dirty="0"/>
            <a:t> </a:t>
          </a:r>
          <a:r>
            <a:rPr lang="en-GB" dirty="0" err="1"/>
            <a:t>khiển</a:t>
          </a:r>
          <a:r>
            <a:rPr lang="en-GB" dirty="0"/>
            <a:t> </a:t>
          </a:r>
          <a:r>
            <a:rPr lang="en-GB" dirty="0" err="1"/>
            <a:t>trên</a:t>
          </a:r>
          <a:r>
            <a:rPr lang="en-GB" dirty="0"/>
            <a:t> </a:t>
          </a:r>
          <a:r>
            <a:rPr lang="en-GB" dirty="0" err="1"/>
            <a:t>không</a:t>
          </a:r>
          <a:r>
            <a:rPr lang="en-GB" dirty="0"/>
            <a:t> </a:t>
          </a:r>
          <a:r>
            <a:rPr lang="en-GB" dirty="0" err="1"/>
            <a:t>gian</a:t>
          </a:r>
          <a:r>
            <a:rPr lang="en-GB" dirty="0"/>
            <a:t> </a:t>
          </a:r>
          <a:r>
            <a:rPr lang="en-GB" dirty="0" err="1"/>
            <a:t>số</a:t>
          </a:r>
          <a:endParaRPr lang="en-US" dirty="0"/>
        </a:p>
      </dgm:t>
    </dgm:pt>
    <dgm:pt modelId="{2E9AE41B-4B2F-4534-9BD1-722B7024E98E}" type="parTrans" cxnId="{6356219F-51F4-415B-B9DA-6B999BCDDEC9}">
      <dgm:prSet/>
      <dgm:spPr/>
      <dgm:t>
        <a:bodyPr/>
        <a:lstStyle/>
        <a:p>
          <a:endParaRPr lang="en-US"/>
        </a:p>
      </dgm:t>
    </dgm:pt>
    <dgm:pt modelId="{4C06FFAF-B921-4EAF-8FD1-AE63C63613E7}" type="sibTrans" cxnId="{6356219F-51F4-415B-B9DA-6B999BCDDEC9}">
      <dgm:prSet/>
      <dgm:spPr/>
      <dgm:t>
        <a:bodyPr/>
        <a:lstStyle/>
        <a:p>
          <a:endParaRPr lang="en-US"/>
        </a:p>
      </dgm:t>
    </dgm:pt>
    <dgm:pt modelId="{64700277-C1F5-40E8-8E9F-105567FB59A3}" type="pres">
      <dgm:prSet presAssocID="{F4CA7A4D-1742-4557-A84E-689BB31EEB76}" presName="diagram" presStyleCnt="0">
        <dgm:presLayoutVars>
          <dgm:dir/>
          <dgm:resizeHandles val="exact"/>
        </dgm:presLayoutVars>
      </dgm:prSet>
      <dgm:spPr/>
    </dgm:pt>
    <dgm:pt modelId="{5CDCD0FE-F0BD-4CC7-A92B-921714B501E7}" type="pres">
      <dgm:prSet presAssocID="{08B1F27A-C022-4C0B-B681-D1489CEEAC10}" presName="arrow" presStyleLbl="node1" presStyleIdx="0" presStyleCnt="2" custScaleY="100088">
        <dgm:presLayoutVars>
          <dgm:bulletEnabled val="1"/>
        </dgm:presLayoutVars>
      </dgm:prSet>
      <dgm:spPr/>
    </dgm:pt>
    <dgm:pt modelId="{F7D88E63-2FA2-408A-8945-396CA5CE6C13}" type="pres">
      <dgm:prSet presAssocID="{92DDD28D-A74A-43D5-B991-DEDECC6846AD}" presName="arrow" presStyleLbl="node1" presStyleIdx="1" presStyleCnt="2">
        <dgm:presLayoutVars>
          <dgm:bulletEnabled val="1"/>
        </dgm:presLayoutVars>
      </dgm:prSet>
      <dgm:spPr/>
    </dgm:pt>
  </dgm:ptLst>
  <dgm:cxnLst>
    <dgm:cxn modelId="{84102061-4A6E-4850-8177-98B96860B425}" type="presOf" srcId="{08B1F27A-C022-4C0B-B681-D1489CEEAC10}" destId="{5CDCD0FE-F0BD-4CC7-A92B-921714B501E7}" srcOrd="0" destOrd="0" presId="urn:microsoft.com/office/officeart/2005/8/layout/arrow5"/>
    <dgm:cxn modelId="{FD5B0296-44B9-4AA9-8D7C-18E6CB33757B}" type="presOf" srcId="{F4CA7A4D-1742-4557-A84E-689BB31EEB76}" destId="{64700277-C1F5-40E8-8E9F-105567FB59A3}" srcOrd="0" destOrd="0" presId="urn:microsoft.com/office/officeart/2005/8/layout/arrow5"/>
    <dgm:cxn modelId="{6356219F-51F4-415B-B9DA-6B999BCDDEC9}" srcId="{F4CA7A4D-1742-4557-A84E-689BB31EEB76}" destId="{92DDD28D-A74A-43D5-B991-DEDECC6846AD}" srcOrd="1" destOrd="0" parTransId="{2E9AE41B-4B2F-4534-9BD1-722B7024E98E}" sibTransId="{4C06FFAF-B921-4EAF-8FD1-AE63C63613E7}"/>
    <dgm:cxn modelId="{0A6A12B4-BD4A-4BCD-8DE9-192766AA56CB}" srcId="{F4CA7A4D-1742-4557-A84E-689BB31EEB76}" destId="{08B1F27A-C022-4C0B-B681-D1489CEEAC10}" srcOrd="0" destOrd="0" parTransId="{8A14BEC8-764C-4B0A-A819-7624543959BF}" sibTransId="{5F7263BC-D76A-4C93-B7DB-BE8F97F84E68}"/>
    <dgm:cxn modelId="{76DE4EFB-B102-4640-AEEB-445A5C7A2D3E}" type="presOf" srcId="{92DDD28D-A74A-43D5-B991-DEDECC6846AD}" destId="{F7D88E63-2FA2-408A-8945-396CA5CE6C13}" srcOrd="0" destOrd="0" presId="urn:microsoft.com/office/officeart/2005/8/layout/arrow5"/>
    <dgm:cxn modelId="{D4CE1224-50DD-4972-BA64-23A83A0954AD}" type="presParOf" srcId="{64700277-C1F5-40E8-8E9F-105567FB59A3}" destId="{5CDCD0FE-F0BD-4CC7-A92B-921714B501E7}" srcOrd="0" destOrd="0" presId="urn:microsoft.com/office/officeart/2005/8/layout/arrow5"/>
    <dgm:cxn modelId="{2ABAB911-A008-48EC-993E-DC00410F499E}" type="presParOf" srcId="{64700277-C1F5-40E8-8E9F-105567FB59A3}" destId="{F7D88E63-2FA2-408A-8945-396CA5CE6C13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85E508-FFBF-48E0-9280-CF673D762EF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2962A-9998-4F9B-9529-84C63F62285F}">
      <dgm:prSet phldrT="[Text]"/>
      <dgm:spPr/>
      <dgm:t>
        <a:bodyPr/>
        <a:lstStyle/>
        <a:p>
          <a:r>
            <a:rPr lang="en-GB" dirty="0" err="1"/>
            <a:t>Lấy</a:t>
          </a:r>
          <a:r>
            <a:rPr lang="en-GB" dirty="0"/>
            <a:t> </a:t>
          </a:r>
          <a:r>
            <a:rPr lang="en-GB" dirty="0" err="1"/>
            <a:t>mẫu</a:t>
          </a:r>
          <a:r>
            <a:rPr lang="en-GB" dirty="0"/>
            <a:t> </a:t>
          </a:r>
          <a:r>
            <a:rPr lang="en-GB" dirty="0" err="1"/>
            <a:t>ngẫu</a:t>
          </a:r>
          <a:r>
            <a:rPr lang="en-GB" dirty="0"/>
            <a:t> </a:t>
          </a:r>
          <a:r>
            <a:rPr lang="en-GB" dirty="0" err="1"/>
            <a:t>nhiên</a:t>
          </a:r>
          <a:endParaRPr lang="en-US" dirty="0"/>
        </a:p>
      </dgm:t>
    </dgm:pt>
    <dgm:pt modelId="{7190F6D2-91A0-4D78-9091-2653267FEEDC}" type="parTrans" cxnId="{43C1E736-8645-45B5-A915-9209E501003C}">
      <dgm:prSet/>
      <dgm:spPr/>
      <dgm:t>
        <a:bodyPr/>
        <a:lstStyle/>
        <a:p>
          <a:endParaRPr lang="en-US"/>
        </a:p>
      </dgm:t>
    </dgm:pt>
    <dgm:pt modelId="{5FF0BC73-4ED9-4A7B-9F4A-88AAF1991A9E}" type="sibTrans" cxnId="{43C1E736-8645-45B5-A915-9209E501003C}">
      <dgm:prSet/>
      <dgm:spPr/>
      <dgm:t>
        <a:bodyPr/>
        <a:lstStyle/>
        <a:p>
          <a:endParaRPr lang="en-US"/>
        </a:p>
      </dgm:t>
    </dgm:pt>
    <dgm:pt modelId="{B51902F3-0978-4C6F-8A98-A6D8C296A8EF}">
      <dgm:prSet phldrT="[Text]"/>
      <dgm:spPr/>
      <dgm:t>
        <a:bodyPr/>
        <a:lstStyle/>
        <a:p>
          <a:r>
            <a:rPr lang="en-GB" dirty="0" err="1">
              <a:solidFill>
                <a:srgbClr val="C00000"/>
              </a:solidFill>
            </a:rPr>
            <a:t>Thống</a:t>
          </a:r>
          <a:r>
            <a:rPr lang="en-GB" dirty="0">
              <a:solidFill>
                <a:srgbClr val="C00000"/>
              </a:solidFill>
            </a:rPr>
            <a:t> </a:t>
          </a:r>
          <a:r>
            <a:rPr lang="en-GB" dirty="0" err="1">
              <a:solidFill>
                <a:srgbClr val="C00000"/>
              </a:solidFill>
            </a:rPr>
            <a:t>kê</a:t>
          </a:r>
          <a:r>
            <a:rPr lang="en-GB" dirty="0">
              <a:solidFill>
                <a:srgbClr val="C00000"/>
              </a:solidFill>
            </a:rPr>
            <a:t> </a:t>
          </a:r>
          <a:r>
            <a:rPr lang="en-GB" dirty="0" err="1">
              <a:solidFill>
                <a:srgbClr val="C00000"/>
              </a:solidFill>
            </a:rPr>
            <a:t>truyền</a:t>
          </a:r>
          <a:r>
            <a:rPr lang="en-GB" dirty="0">
              <a:solidFill>
                <a:srgbClr val="C00000"/>
              </a:solidFill>
            </a:rPr>
            <a:t> </a:t>
          </a:r>
          <a:r>
            <a:rPr lang="en-GB" dirty="0" err="1">
              <a:solidFill>
                <a:srgbClr val="C00000"/>
              </a:solidFill>
            </a:rPr>
            <a:t>thống</a:t>
          </a:r>
          <a:endParaRPr lang="en-US" dirty="0">
            <a:solidFill>
              <a:srgbClr val="C00000"/>
            </a:solidFill>
          </a:endParaRPr>
        </a:p>
      </dgm:t>
    </dgm:pt>
    <dgm:pt modelId="{7E1BE1D3-F468-4C90-ACDC-6C18199D7A64}" type="parTrans" cxnId="{7B8D53BC-D54E-4727-B8B8-371F7836A2F6}">
      <dgm:prSet/>
      <dgm:spPr/>
      <dgm:t>
        <a:bodyPr/>
        <a:lstStyle/>
        <a:p>
          <a:endParaRPr lang="en-US"/>
        </a:p>
      </dgm:t>
    </dgm:pt>
    <dgm:pt modelId="{348EA944-A140-4BA3-A64B-5107477E86BD}" type="sibTrans" cxnId="{7B8D53BC-D54E-4727-B8B8-371F7836A2F6}">
      <dgm:prSet/>
      <dgm:spPr/>
      <dgm:t>
        <a:bodyPr/>
        <a:lstStyle/>
        <a:p>
          <a:endParaRPr lang="en-US"/>
        </a:p>
      </dgm:t>
    </dgm:pt>
    <dgm:pt modelId="{4206D701-A4B4-408D-8A87-02F4D77B157D}">
      <dgm:prSet phldrT="[Text]"/>
      <dgm:spPr/>
      <dgm:t>
        <a:bodyPr/>
        <a:lstStyle/>
        <a:p>
          <a:r>
            <a:rPr lang="en-GB" dirty="0" err="1"/>
            <a:t>Có</a:t>
          </a:r>
          <a:r>
            <a:rPr lang="en-GB" dirty="0"/>
            <a:t> </a:t>
          </a:r>
          <a:r>
            <a:rPr lang="en-GB" dirty="0" err="1"/>
            <a:t>mục</a:t>
          </a:r>
          <a:r>
            <a:rPr lang="en-GB" dirty="0"/>
            <a:t> </a:t>
          </a:r>
          <a:r>
            <a:rPr lang="en-GB" dirty="0" err="1"/>
            <a:t>tiêu</a:t>
          </a:r>
          <a:r>
            <a:rPr lang="en-GB" dirty="0"/>
            <a:t> </a:t>
          </a:r>
          <a:r>
            <a:rPr lang="en-GB" dirty="0" err="1"/>
            <a:t>rồi</a:t>
          </a:r>
          <a:r>
            <a:rPr lang="en-GB" dirty="0"/>
            <a:t> </a:t>
          </a:r>
          <a:r>
            <a:rPr lang="en-GB" dirty="0" err="1"/>
            <a:t>lấy</a:t>
          </a:r>
          <a:r>
            <a:rPr lang="en-GB" dirty="0"/>
            <a:t> </a:t>
          </a:r>
          <a:r>
            <a:rPr lang="en-GB" dirty="0" err="1"/>
            <a:t>mẫu</a:t>
          </a:r>
          <a:r>
            <a:rPr lang="en-GB" dirty="0"/>
            <a:t> </a:t>
          </a:r>
          <a:r>
            <a:rPr lang="en-GB" dirty="0" err="1"/>
            <a:t>và</a:t>
          </a:r>
          <a:r>
            <a:rPr lang="en-GB" dirty="0"/>
            <a:t> </a:t>
          </a:r>
          <a:r>
            <a:rPr lang="en-GB" dirty="0" err="1"/>
            <a:t>phân</a:t>
          </a:r>
          <a:r>
            <a:rPr lang="en-GB" dirty="0"/>
            <a:t> </a:t>
          </a:r>
          <a:r>
            <a:rPr lang="en-GB" dirty="0" err="1"/>
            <a:t>tích</a:t>
          </a:r>
          <a:endParaRPr lang="en-US" dirty="0"/>
        </a:p>
      </dgm:t>
    </dgm:pt>
    <dgm:pt modelId="{5FD054A8-90AE-4040-98AF-AB43790E8BCF}" type="parTrans" cxnId="{CAC64855-79D1-4B19-88F2-44FDC8332905}">
      <dgm:prSet/>
      <dgm:spPr/>
      <dgm:t>
        <a:bodyPr/>
        <a:lstStyle/>
        <a:p>
          <a:endParaRPr lang="en-US"/>
        </a:p>
      </dgm:t>
    </dgm:pt>
    <dgm:pt modelId="{6098F025-32DE-4DE6-A352-6B9250601779}" type="sibTrans" cxnId="{CAC64855-79D1-4B19-88F2-44FDC8332905}">
      <dgm:prSet/>
      <dgm:spPr/>
      <dgm:t>
        <a:bodyPr/>
        <a:lstStyle/>
        <a:p>
          <a:endParaRPr lang="en-US"/>
        </a:p>
      </dgm:t>
    </dgm:pt>
    <dgm:pt modelId="{752B8820-ACF1-4C7F-8CD6-4F0758CA93AD}">
      <dgm:prSet phldrT="[Text]"/>
      <dgm:spPr/>
      <dgm:t>
        <a:bodyPr/>
        <a:lstStyle/>
        <a:p>
          <a:r>
            <a:rPr lang="en-GB" dirty="0"/>
            <a:t>Thu </a:t>
          </a:r>
          <a:r>
            <a:rPr lang="en-GB" dirty="0" err="1"/>
            <a:t>mọi</a:t>
          </a:r>
          <a:r>
            <a:rPr lang="en-GB" dirty="0"/>
            <a:t> </a:t>
          </a:r>
          <a:r>
            <a:rPr lang="en-GB" dirty="0" err="1"/>
            <a:t>dữ</a:t>
          </a:r>
          <a:r>
            <a:rPr lang="en-GB" dirty="0"/>
            <a:t> </a:t>
          </a:r>
          <a:r>
            <a:rPr lang="en-GB" dirty="0" err="1"/>
            <a:t>liệu</a:t>
          </a:r>
          <a:endParaRPr lang="en-US" dirty="0"/>
        </a:p>
      </dgm:t>
    </dgm:pt>
    <dgm:pt modelId="{7886D942-C4E1-4FDA-9523-C7B32ABF7ABD}" type="parTrans" cxnId="{BE17911E-3FB3-4407-A96E-26CEFB0F5038}">
      <dgm:prSet/>
      <dgm:spPr/>
      <dgm:t>
        <a:bodyPr/>
        <a:lstStyle/>
        <a:p>
          <a:endParaRPr lang="en-US"/>
        </a:p>
      </dgm:t>
    </dgm:pt>
    <dgm:pt modelId="{309ADE7F-FBC9-431A-B60A-B3EDC61E28A2}" type="sibTrans" cxnId="{BE17911E-3FB3-4407-A96E-26CEFB0F5038}">
      <dgm:prSet/>
      <dgm:spPr/>
      <dgm:t>
        <a:bodyPr/>
        <a:lstStyle/>
        <a:p>
          <a:endParaRPr lang="en-US"/>
        </a:p>
      </dgm:t>
    </dgm:pt>
    <dgm:pt modelId="{7AB4EB49-34E0-4F8B-9C44-1C3C85A73C80}">
      <dgm:prSet phldrT="[Text]"/>
      <dgm:spPr/>
      <dgm:t>
        <a:bodyPr/>
        <a:lstStyle/>
        <a:p>
          <a:r>
            <a:rPr lang="en-GB" dirty="0" err="1">
              <a:solidFill>
                <a:srgbClr val="C00000"/>
              </a:solidFill>
            </a:rPr>
            <a:t>Khai</a:t>
          </a:r>
          <a:r>
            <a:rPr lang="en-GB" dirty="0">
              <a:solidFill>
                <a:srgbClr val="C00000"/>
              </a:solidFill>
            </a:rPr>
            <a:t> </a:t>
          </a:r>
          <a:r>
            <a:rPr lang="en-GB" dirty="0" err="1">
              <a:solidFill>
                <a:srgbClr val="C00000"/>
              </a:solidFill>
            </a:rPr>
            <a:t>phá</a:t>
          </a:r>
          <a:r>
            <a:rPr lang="en-GB" dirty="0">
              <a:solidFill>
                <a:srgbClr val="C00000"/>
              </a:solidFill>
            </a:rPr>
            <a:t> </a:t>
          </a:r>
          <a:r>
            <a:rPr lang="en-GB" dirty="0" err="1">
              <a:solidFill>
                <a:srgbClr val="C00000"/>
              </a:solidFill>
            </a:rPr>
            <a:t>dữ</a:t>
          </a:r>
          <a:r>
            <a:rPr lang="en-GB" dirty="0">
              <a:solidFill>
                <a:srgbClr val="C00000"/>
              </a:solidFill>
            </a:rPr>
            <a:t> </a:t>
          </a:r>
          <a:r>
            <a:rPr lang="en-GB" dirty="0" err="1">
              <a:solidFill>
                <a:srgbClr val="C00000"/>
              </a:solidFill>
            </a:rPr>
            <a:t>liệu</a:t>
          </a:r>
          <a:endParaRPr lang="en-US" dirty="0">
            <a:solidFill>
              <a:srgbClr val="C00000"/>
            </a:solidFill>
          </a:endParaRPr>
        </a:p>
      </dgm:t>
    </dgm:pt>
    <dgm:pt modelId="{776034EC-C8B8-41BF-A7A5-353FA06580DA}" type="parTrans" cxnId="{650875AC-074A-43EE-AE36-FC375C8A3EF8}">
      <dgm:prSet/>
      <dgm:spPr/>
      <dgm:t>
        <a:bodyPr/>
        <a:lstStyle/>
        <a:p>
          <a:endParaRPr lang="en-US"/>
        </a:p>
      </dgm:t>
    </dgm:pt>
    <dgm:pt modelId="{FFA74C8D-305C-44F4-93CB-4C34BE0730EB}" type="sibTrans" cxnId="{650875AC-074A-43EE-AE36-FC375C8A3EF8}">
      <dgm:prSet/>
      <dgm:spPr/>
      <dgm:t>
        <a:bodyPr/>
        <a:lstStyle/>
        <a:p>
          <a:endParaRPr lang="en-US"/>
        </a:p>
      </dgm:t>
    </dgm:pt>
    <dgm:pt modelId="{A8097BFE-B767-4DD0-B38E-78DC6A4A76C8}">
      <dgm:prSet phldrT="[Text]"/>
      <dgm:spPr/>
      <dgm:t>
        <a:bodyPr/>
        <a:lstStyle/>
        <a:p>
          <a:r>
            <a:rPr lang="en-GB" dirty="0" err="1"/>
            <a:t>Dữ</a:t>
          </a:r>
          <a:r>
            <a:rPr lang="en-GB" dirty="0"/>
            <a:t> </a:t>
          </a:r>
          <a:r>
            <a:rPr lang="en-GB" dirty="0" err="1"/>
            <a:t>liệu</a:t>
          </a:r>
          <a:r>
            <a:rPr lang="en-GB" dirty="0"/>
            <a:t> </a:t>
          </a:r>
          <a:r>
            <a:rPr lang="en-GB" dirty="0" err="1"/>
            <a:t>thu</a:t>
          </a:r>
          <a:r>
            <a:rPr lang="en-GB" dirty="0"/>
            <a:t> </a:t>
          </a:r>
          <a:r>
            <a:rPr lang="en-GB" dirty="0" err="1"/>
            <a:t>thập</a:t>
          </a:r>
          <a:r>
            <a:rPr lang="en-GB" dirty="0"/>
            <a:t> </a:t>
          </a:r>
          <a:r>
            <a:rPr lang="en-GB" dirty="0" err="1"/>
            <a:t>không</a:t>
          </a:r>
          <a:r>
            <a:rPr lang="en-GB" dirty="0"/>
            <a:t> </a:t>
          </a:r>
          <a:r>
            <a:rPr lang="en-GB" dirty="0" err="1"/>
            <a:t>liên</a:t>
          </a:r>
          <a:r>
            <a:rPr lang="en-GB" dirty="0"/>
            <a:t> </a:t>
          </a:r>
          <a:r>
            <a:rPr lang="en-GB" dirty="0" err="1"/>
            <a:t>quan</a:t>
          </a:r>
          <a:r>
            <a:rPr lang="en-GB" dirty="0"/>
            <a:t> </a:t>
          </a:r>
          <a:r>
            <a:rPr lang="en-GB" dirty="0" err="1"/>
            <a:t>đến</a:t>
          </a:r>
          <a:r>
            <a:rPr lang="en-GB" dirty="0"/>
            <a:t> </a:t>
          </a:r>
          <a:r>
            <a:rPr lang="en-GB" dirty="0" err="1"/>
            <a:t>mục</a:t>
          </a:r>
          <a:r>
            <a:rPr lang="en-GB" dirty="0"/>
            <a:t> </a:t>
          </a:r>
          <a:r>
            <a:rPr lang="en-GB" dirty="0" err="1"/>
            <a:t>tiêu</a:t>
          </a:r>
          <a:r>
            <a:rPr lang="en-GB" dirty="0"/>
            <a:t> </a:t>
          </a:r>
          <a:r>
            <a:rPr lang="en-GB" dirty="0" err="1"/>
            <a:t>nào</a:t>
          </a:r>
          <a:endParaRPr lang="en-US" dirty="0"/>
        </a:p>
      </dgm:t>
    </dgm:pt>
    <dgm:pt modelId="{458B3B2E-235F-45C5-913F-A4D0E05F07E4}" type="parTrans" cxnId="{57374354-77A7-4279-BD5B-A02169EC1050}">
      <dgm:prSet/>
      <dgm:spPr/>
      <dgm:t>
        <a:bodyPr/>
        <a:lstStyle/>
        <a:p>
          <a:endParaRPr lang="en-US"/>
        </a:p>
      </dgm:t>
    </dgm:pt>
    <dgm:pt modelId="{C80DE5D4-EEAB-4ABC-9560-3351E73A8D5D}" type="sibTrans" cxnId="{57374354-77A7-4279-BD5B-A02169EC1050}">
      <dgm:prSet/>
      <dgm:spPr/>
      <dgm:t>
        <a:bodyPr/>
        <a:lstStyle/>
        <a:p>
          <a:endParaRPr lang="en-US"/>
        </a:p>
      </dgm:t>
    </dgm:pt>
    <dgm:pt modelId="{128925D7-A559-4EC6-A929-8E13C69E0125}" type="pres">
      <dgm:prSet presAssocID="{F985E508-FFBF-48E0-9280-CF673D762EF4}" presName="Name0" presStyleCnt="0">
        <dgm:presLayoutVars>
          <dgm:dir/>
          <dgm:animLvl val="lvl"/>
          <dgm:resizeHandles/>
        </dgm:presLayoutVars>
      </dgm:prSet>
      <dgm:spPr/>
    </dgm:pt>
    <dgm:pt modelId="{A0C2B91E-ABE9-4CD2-9A5B-3221174EAEE0}" type="pres">
      <dgm:prSet presAssocID="{5F72962A-9998-4F9B-9529-84C63F62285F}" presName="linNode" presStyleCnt="0"/>
      <dgm:spPr/>
    </dgm:pt>
    <dgm:pt modelId="{CE0A3751-1E7F-4DCC-A4A3-2D12984F3E6F}" type="pres">
      <dgm:prSet presAssocID="{5F72962A-9998-4F9B-9529-84C63F62285F}" presName="parentShp" presStyleLbl="node1" presStyleIdx="0" presStyleCnt="2">
        <dgm:presLayoutVars>
          <dgm:bulletEnabled val="1"/>
        </dgm:presLayoutVars>
      </dgm:prSet>
      <dgm:spPr/>
    </dgm:pt>
    <dgm:pt modelId="{1F602BF5-EC48-4DC1-BDF2-CCF038470348}" type="pres">
      <dgm:prSet presAssocID="{5F72962A-9998-4F9B-9529-84C63F62285F}" presName="childShp" presStyleLbl="bgAccFollowNode1" presStyleIdx="0" presStyleCnt="2">
        <dgm:presLayoutVars>
          <dgm:bulletEnabled val="1"/>
        </dgm:presLayoutVars>
      </dgm:prSet>
      <dgm:spPr/>
    </dgm:pt>
    <dgm:pt modelId="{FACD119E-89E5-45F6-9818-F187E649A69C}" type="pres">
      <dgm:prSet presAssocID="{5FF0BC73-4ED9-4A7B-9F4A-88AAF1991A9E}" presName="spacing" presStyleCnt="0"/>
      <dgm:spPr/>
    </dgm:pt>
    <dgm:pt modelId="{720924E3-E9F9-45ED-A8E6-AA75507ACB9A}" type="pres">
      <dgm:prSet presAssocID="{752B8820-ACF1-4C7F-8CD6-4F0758CA93AD}" presName="linNode" presStyleCnt="0"/>
      <dgm:spPr/>
    </dgm:pt>
    <dgm:pt modelId="{CE4C02FC-2BD5-40F3-904A-DEB4E1A15E31}" type="pres">
      <dgm:prSet presAssocID="{752B8820-ACF1-4C7F-8CD6-4F0758CA93AD}" presName="parentShp" presStyleLbl="node1" presStyleIdx="1" presStyleCnt="2">
        <dgm:presLayoutVars>
          <dgm:bulletEnabled val="1"/>
        </dgm:presLayoutVars>
      </dgm:prSet>
      <dgm:spPr/>
    </dgm:pt>
    <dgm:pt modelId="{A3A154FD-7893-499B-90AE-AD57955899E1}" type="pres">
      <dgm:prSet presAssocID="{752B8820-ACF1-4C7F-8CD6-4F0758CA93AD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09E34017-D27F-4F02-B42D-9371F9606465}" type="presOf" srcId="{7AB4EB49-34E0-4F8B-9C44-1C3C85A73C80}" destId="{A3A154FD-7893-499B-90AE-AD57955899E1}" srcOrd="0" destOrd="0" presId="urn:microsoft.com/office/officeart/2005/8/layout/vList6"/>
    <dgm:cxn modelId="{BE17911E-3FB3-4407-A96E-26CEFB0F5038}" srcId="{F985E508-FFBF-48E0-9280-CF673D762EF4}" destId="{752B8820-ACF1-4C7F-8CD6-4F0758CA93AD}" srcOrd="1" destOrd="0" parTransId="{7886D942-C4E1-4FDA-9523-C7B32ABF7ABD}" sibTransId="{309ADE7F-FBC9-431A-B60A-B3EDC61E28A2}"/>
    <dgm:cxn modelId="{2D02E829-8544-4F5B-A692-089EEDD18893}" type="presOf" srcId="{B51902F3-0978-4C6F-8A98-A6D8C296A8EF}" destId="{1F602BF5-EC48-4DC1-BDF2-CCF038470348}" srcOrd="0" destOrd="0" presId="urn:microsoft.com/office/officeart/2005/8/layout/vList6"/>
    <dgm:cxn modelId="{0091022A-DE80-4443-B42F-A60E59C043DE}" type="presOf" srcId="{F985E508-FFBF-48E0-9280-CF673D762EF4}" destId="{128925D7-A559-4EC6-A929-8E13C69E0125}" srcOrd="0" destOrd="0" presId="urn:microsoft.com/office/officeart/2005/8/layout/vList6"/>
    <dgm:cxn modelId="{43C1E736-8645-45B5-A915-9209E501003C}" srcId="{F985E508-FFBF-48E0-9280-CF673D762EF4}" destId="{5F72962A-9998-4F9B-9529-84C63F62285F}" srcOrd="0" destOrd="0" parTransId="{7190F6D2-91A0-4D78-9091-2653267FEEDC}" sibTransId="{5FF0BC73-4ED9-4A7B-9F4A-88AAF1991A9E}"/>
    <dgm:cxn modelId="{57374354-77A7-4279-BD5B-A02169EC1050}" srcId="{752B8820-ACF1-4C7F-8CD6-4F0758CA93AD}" destId="{A8097BFE-B767-4DD0-B38E-78DC6A4A76C8}" srcOrd="1" destOrd="0" parTransId="{458B3B2E-235F-45C5-913F-A4D0E05F07E4}" sibTransId="{C80DE5D4-EEAB-4ABC-9560-3351E73A8D5D}"/>
    <dgm:cxn modelId="{CAC64855-79D1-4B19-88F2-44FDC8332905}" srcId="{5F72962A-9998-4F9B-9529-84C63F62285F}" destId="{4206D701-A4B4-408D-8A87-02F4D77B157D}" srcOrd="1" destOrd="0" parTransId="{5FD054A8-90AE-4040-98AF-AB43790E8BCF}" sibTransId="{6098F025-32DE-4DE6-A352-6B9250601779}"/>
    <dgm:cxn modelId="{F8D91690-6488-42BB-9C67-45191B341F34}" type="presOf" srcId="{A8097BFE-B767-4DD0-B38E-78DC6A4A76C8}" destId="{A3A154FD-7893-499B-90AE-AD57955899E1}" srcOrd="0" destOrd="1" presId="urn:microsoft.com/office/officeart/2005/8/layout/vList6"/>
    <dgm:cxn modelId="{650875AC-074A-43EE-AE36-FC375C8A3EF8}" srcId="{752B8820-ACF1-4C7F-8CD6-4F0758CA93AD}" destId="{7AB4EB49-34E0-4F8B-9C44-1C3C85A73C80}" srcOrd="0" destOrd="0" parTransId="{776034EC-C8B8-41BF-A7A5-353FA06580DA}" sibTransId="{FFA74C8D-305C-44F4-93CB-4C34BE0730EB}"/>
    <dgm:cxn modelId="{7B8D53BC-D54E-4727-B8B8-371F7836A2F6}" srcId="{5F72962A-9998-4F9B-9529-84C63F62285F}" destId="{B51902F3-0978-4C6F-8A98-A6D8C296A8EF}" srcOrd="0" destOrd="0" parTransId="{7E1BE1D3-F468-4C90-ACDC-6C18199D7A64}" sibTransId="{348EA944-A140-4BA3-A64B-5107477E86BD}"/>
    <dgm:cxn modelId="{684FAFCE-15B4-408B-AFE5-03841FE91620}" type="presOf" srcId="{4206D701-A4B4-408D-8A87-02F4D77B157D}" destId="{1F602BF5-EC48-4DC1-BDF2-CCF038470348}" srcOrd="0" destOrd="1" presId="urn:microsoft.com/office/officeart/2005/8/layout/vList6"/>
    <dgm:cxn modelId="{E580FAE1-0E65-4C3B-A822-09F513DBDC29}" type="presOf" srcId="{752B8820-ACF1-4C7F-8CD6-4F0758CA93AD}" destId="{CE4C02FC-2BD5-40F3-904A-DEB4E1A15E31}" srcOrd="0" destOrd="0" presId="urn:microsoft.com/office/officeart/2005/8/layout/vList6"/>
    <dgm:cxn modelId="{14CBADF6-48C4-47C0-BB35-C64038DCF98D}" type="presOf" srcId="{5F72962A-9998-4F9B-9529-84C63F62285F}" destId="{CE0A3751-1E7F-4DCC-A4A3-2D12984F3E6F}" srcOrd="0" destOrd="0" presId="urn:microsoft.com/office/officeart/2005/8/layout/vList6"/>
    <dgm:cxn modelId="{31B13262-BB04-47B4-BB00-1E30BD3A45E7}" type="presParOf" srcId="{128925D7-A559-4EC6-A929-8E13C69E0125}" destId="{A0C2B91E-ABE9-4CD2-9A5B-3221174EAEE0}" srcOrd="0" destOrd="0" presId="urn:microsoft.com/office/officeart/2005/8/layout/vList6"/>
    <dgm:cxn modelId="{F60A8025-1C8F-46A2-A3E0-4E60924BB0AD}" type="presParOf" srcId="{A0C2B91E-ABE9-4CD2-9A5B-3221174EAEE0}" destId="{CE0A3751-1E7F-4DCC-A4A3-2D12984F3E6F}" srcOrd="0" destOrd="0" presId="urn:microsoft.com/office/officeart/2005/8/layout/vList6"/>
    <dgm:cxn modelId="{A5D35AE6-DC56-4D12-AAE3-9724A2F8470B}" type="presParOf" srcId="{A0C2B91E-ABE9-4CD2-9A5B-3221174EAEE0}" destId="{1F602BF5-EC48-4DC1-BDF2-CCF038470348}" srcOrd="1" destOrd="0" presId="urn:microsoft.com/office/officeart/2005/8/layout/vList6"/>
    <dgm:cxn modelId="{85B666F1-6B52-4E0C-82E4-CDF8C94CB69D}" type="presParOf" srcId="{128925D7-A559-4EC6-A929-8E13C69E0125}" destId="{FACD119E-89E5-45F6-9818-F187E649A69C}" srcOrd="1" destOrd="0" presId="urn:microsoft.com/office/officeart/2005/8/layout/vList6"/>
    <dgm:cxn modelId="{D24E5D7F-D2C0-4F26-BF3D-53043250BDE0}" type="presParOf" srcId="{128925D7-A559-4EC6-A929-8E13C69E0125}" destId="{720924E3-E9F9-45ED-A8E6-AA75507ACB9A}" srcOrd="2" destOrd="0" presId="urn:microsoft.com/office/officeart/2005/8/layout/vList6"/>
    <dgm:cxn modelId="{3C238C63-A3A1-4A6E-B53B-BFCD327E50E3}" type="presParOf" srcId="{720924E3-E9F9-45ED-A8E6-AA75507ACB9A}" destId="{CE4C02FC-2BD5-40F3-904A-DEB4E1A15E31}" srcOrd="0" destOrd="0" presId="urn:microsoft.com/office/officeart/2005/8/layout/vList6"/>
    <dgm:cxn modelId="{7AD4404D-B9D7-47A6-BC0E-E9A7085A3605}" type="presParOf" srcId="{720924E3-E9F9-45ED-A8E6-AA75507ACB9A}" destId="{A3A154FD-7893-499B-90AE-AD57955899E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CD0FE-F0BD-4CC7-A92B-921714B501E7}">
      <dsp:nvSpPr>
        <dsp:cNvPr id="0" name=""/>
        <dsp:cNvSpPr/>
      </dsp:nvSpPr>
      <dsp:spPr>
        <a:xfrm rot="16200000">
          <a:off x="213" y="230329"/>
          <a:ext cx="1654758" cy="1656214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Hành</a:t>
          </a:r>
          <a:r>
            <a:rPr lang="en-GB" sz="1400" kern="1200" dirty="0"/>
            <a:t> </a:t>
          </a:r>
          <a:r>
            <a:rPr lang="en-GB" sz="1400" kern="1200" dirty="0" err="1"/>
            <a:t>động</a:t>
          </a:r>
          <a:r>
            <a:rPr lang="en-GB" sz="1400" kern="1200" dirty="0"/>
            <a:t> </a:t>
          </a:r>
          <a:r>
            <a:rPr lang="en-GB" sz="1400" kern="1200" dirty="0" err="1"/>
            <a:t>trong</a:t>
          </a:r>
          <a:r>
            <a:rPr lang="en-GB" sz="1400" kern="1200" dirty="0"/>
            <a:t> </a:t>
          </a:r>
          <a:r>
            <a:rPr lang="en-GB" sz="1400" kern="1200" dirty="0" err="1"/>
            <a:t>thế</a:t>
          </a:r>
          <a:r>
            <a:rPr lang="en-GB" sz="1400" kern="1200" dirty="0"/>
            <a:t> </a:t>
          </a:r>
          <a:r>
            <a:rPr lang="en-GB" sz="1400" kern="1200" dirty="0" err="1"/>
            <a:t>giới</a:t>
          </a:r>
          <a:r>
            <a:rPr lang="en-GB" sz="1400" kern="1200" dirty="0"/>
            <a:t> </a:t>
          </a:r>
          <a:r>
            <a:rPr lang="en-GB" sz="1400" kern="1200" dirty="0" err="1"/>
            <a:t>các</a:t>
          </a:r>
          <a:r>
            <a:rPr lang="en-GB" sz="1400" kern="1200" dirty="0"/>
            <a:t> </a:t>
          </a:r>
          <a:r>
            <a:rPr lang="en-GB" sz="1400" kern="1200" dirty="0" err="1"/>
            <a:t>thực</a:t>
          </a:r>
          <a:r>
            <a:rPr lang="en-GB" sz="1400" kern="1200" dirty="0"/>
            <a:t> </a:t>
          </a:r>
          <a:r>
            <a:rPr lang="en-GB" sz="1400" kern="1200" dirty="0" err="1"/>
            <a:t>thể</a:t>
          </a:r>
          <a:endParaRPr lang="en-US" sz="1400" kern="1200" dirty="0"/>
        </a:p>
      </dsp:txBody>
      <dsp:txXfrm rot="5400000">
        <a:off x="-515" y="644746"/>
        <a:ext cx="1366631" cy="827379"/>
      </dsp:txXfrm>
    </dsp:sp>
    <dsp:sp modelId="{F7D88E63-2FA2-408A-8945-396CA5CE6C13}">
      <dsp:nvSpPr>
        <dsp:cNvPr id="0" name=""/>
        <dsp:cNvSpPr/>
      </dsp:nvSpPr>
      <dsp:spPr>
        <a:xfrm rot="5400000">
          <a:off x="1757862" y="231057"/>
          <a:ext cx="1654758" cy="165475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Tính</a:t>
          </a:r>
          <a:r>
            <a:rPr lang="en-GB" sz="1400" kern="1200" dirty="0"/>
            <a:t> </a:t>
          </a:r>
          <a:r>
            <a:rPr lang="en-GB" sz="1400" kern="1200" dirty="0" err="1"/>
            <a:t>toán</a:t>
          </a:r>
          <a:r>
            <a:rPr lang="en-GB" sz="1400" kern="1200" dirty="0"/>
            <a:t>, </a:t>
          </a:r>
          <a:r>
            <a:rPr lang="en-GB" sz="1400" kern="1200" dirty="0" err="1"/>
            <a:t>điều</a:t>
          </a:r>
          <a:r>
            <a:rPr lang="en-GB" sz="1400" kern="1200" dirty="0"/>
            <a:t> </a:t>
          </a:r>
          <a:r>
            <a:rPr lang="en-GB" sz="1400" kern="1200" dirty="0" err="1"/>
            <a:t>khiển</a:t>
          </a:r>
          <a:r>
            <a:rPr lang="en-GB" sz="1400" kern="1200" dirty="0"/>
            <a:t> </a:t>
          </a:r>
          <a:r>
            <a:rPr lang="en-GB" sz="1400" kern="1200" dirty="0" err="1"/>
            <a:t>trên</a:t>
          </a:r>
          <a:r>
            <a:rPr lang="en-GB" sz="1400" kern="1200" dirty="0"/>
            <a:t> </a:t>
          </a:r>
          <a:r>
            <a:rPr lang="en-GB" sz="1400" kern="1200" dirty="0" err="1"/>
            <a:t>không</a:t>
          </a:r>
          <a:r>
            <a:rPr lang="en-GB" sz="1400" kern="1200" dirty="0"/>
            <a:t> </a:t>
          </a:r>
          <a:r>
            <a:rPr lang="en-GB" sz="1400" kern="1200" dirty="0" err="1"/>
            <a:t>gian</a:t>
          </a:r>
          <a:r>
            <a:rPr lang="en-GB" sz="1400" kern="1200" dirty="0"/>
            <a:t> </a:t>
          </a:r>
          <a:r>
            <a:rPr lang="en-GB" sz="1400" kern="1200" dirty="0" err="1"/>
            <a:t>số</a:t>
          </a:r>
          <a:endParaRPr lang="en-US" sz="1400" kern="1200" dirty="0"/>
        </a:p>
      </dsp:txBody>
      <dsp:txXfrm rot="-5400000">
        <a:off x="2047445" y="644747"/>
        <a:ext cx="1365175" cy="8273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2BF5-EC48-4DC1-BDF2-CCF038470348}">
      <dsp:nvSpPr>
        <dsp:cNvPr id="0" name=""/>
        <dsp:cNvSpPr/>
      </dsp:nvSpPr>
      <dsp:spPr>
        <a:xfrm>
          <a:off x="2548866" y="249"/>
          <a:ext cx="3823299" cy="97126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err="1">
              <a:solidFill>
                <a:srgbClr val="C00000"/>
              </a:solidFill>
            </a:rPr>
            <a:t>Thống</a:t>
          </a:r>
          <a:r>
            <a:rPr lang="en-GB" sz="1600" kern="1200" dirty="0">
              <a:solidFill>
                <a:srgbClr val="C00000"/>
              </a:solidFill>
            </a:rPr>
            <a:t> </a:t>
          </a:r>
          <a:r>
            <a:rPr lang="en-GB" sz="1600" kern="1200" dirty="0" err="1">
              <a:solidFill>
                <a:srgbClr val="C00000"/>
              </a:solidFill>
            </a:rPr>
            <a:t>kê</a:t>
          </a:r>
          <a:r>
            <a:rPr lang="en-GB" sz="1600" kern="1200" dirty="0">
              <a:solidFill>
                <a:srgbClr val="C00000"/>
              </a:solidFill>
            </a:rPr>
            <a:t> </a:t>
          </a:r>
          <a:r>
            <a:rPr lang="en-GB" sz="1600" kern="1200" dirty="0" err="1">
              <a:solidFill>
                <a:srgbClr val="C00000"/>
              </a:solidFill>
            </a:rPr>
            <a:t>truyền</a:t>
          </a:r>
          <a:r>
            <a:rPr lang="en-GB" sz="1600" kern="1200" dirty="0">
              <a:solidFill>
                <a:srgbClr val="C00000"/>
              </a:solidFill>
            </a:rPr>
            <a:t> </a:t>
          </a:r>
          <a:r>
            <a:rPr lang="en-GB" sz="1600" kern="1200" dirty="0" err="1">
              <a:solidFill>
                <a:srgbClr val="C00000"/>
              </a:solidFill>
            </a:rPr>
            <a:t>thống</a:t>
          </a:r>
          <a:endParaRPr lang="en-US" sz="1600" kern="1200" dirty="0">
            <a:solidFill>
              <a:srgbClr val="C0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err="1"/>
            <a:t>Có</a:t>
          </a:r>
          <a:r>
            <a:rPr lang="en-GB" sz="1600" kern="1200" dirty="0"/>
            <a:t> </a:t>
          </a:r>
          <a:r>
            <a:rPr lang="en-GB" sz="1600" kern="1200" dirty="0" err="1"/>
            <a:t>mục</a:t>
          </a:r>
          <a:r>
            <a:rPr lang="en-GB" sz="1600" kern="1200" dirty="0"/>
            <a:t> </a:t>
          </a:r>
          <a:r>
            <a:rPr lang="en-GB" sz="1600" kern="1200" dirty="0" err="1"/>
            <a:t>tiêu</a:t>
          </a:r>
          <a:r>
            <a:rPr lang="en-GB" sz="1600" kern="1200" dirty="0"/>
            <a:t> </a:t>
          </a:r>
          <a:r>
            <a:rPr lang="en-GB" sz="1600" kern="1200" dirty="0" err="1"/>
            <a:t>rồi</a:t>
          </a:r>
          <a:r>
            <a:rPr lang="en-GB" sz="1600" kern="1200" dirty="0"/>
            <a:t> </a:t>
          </a:r>
          <a:r>
            <a:rPr lang="en-GB" sz="1600" kern="1200" dirty="0" err="1"/>
            <a:t>lấy</a:t>
          </a:r>
          <a:r>
            <a:rPr lang="en-GB" sz="1600" kern="1200" dirty="0"/>
            <a:t> </a:t>
          </a:r>
          <a:r>
            <a:rPr lang="en-GB" sz="1600" kern="1200" dirty="0" err="1"/>
            <a:t>mẫu</a:t>
          </a:r>
          <a:r>
            <a:rPr lang="en-GB" sz="1600" kern="1200" dirty="0"/>
            <a:t> </a:t>
          </a:r>
          <a:r>
            <a:rPr lang="en-GB" sz="1600" kern="1200" dirty="0" err="1"/>
            <a:t>và</a:t>
          </a:r>
          <a:r>
            <a:rPr lang="en-GB" sz="1600" kern="1200" dirty="0"/>
            <a:t> </a:t>
          </a:r>
          <a:r>
            <a:rPr lang="en-GB" sz="1600" kern="1200" dirty="0" err="1"/>
            <a:t>phân</a:t>
          </a:r>
          <a:r>
            <a:rPr lang="en-GB" sz="1600" kern="1200" dirty="0"/>
            <a:t> </a:t>
          </a:r>
          <a:r>
            <a:rPr lang="en-GB" sz="1600" kern="1200" dirty="0" err="1"/>
            <a:t>tích</a:t>
          </a:r>
          <a:endParaRPr lang="en-US" sz="1600" kern="1200" dirty="0"/>
        </a:p>
      </dsp:txBody>
      <dsp:txXfrm>
        <a:off x="2548866" y="121657"/>
        <a:ext cx="3459074" cy="728450"/>
      </dsp:txXfrm>
    </dsp:sp>
    <dsp:sp modelId="{CE0A3751-1E7F-4DCC-A4A3-2D12984F3E6F}">
      <dsp:nvSpPr>
        <dsp:cNvPr id="0" name=""/>
        <dsp:cNvSpPr/>
      </dsp:nvSpPr>
      <dsp:spPr>
        <a:xfrm>
          <a:off x="0" y="249"/>
          <a:ext cx="2548866" cy="9712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Lấy</a:t>
          </a:r>
          <a:r>
            <a:rPr lang="en-GB" sz="2700" kern="1200" dirty="0"/>
            <a:t> </a:t>
          </a:r>
          <a:r>
            <a:rPr lang="en-GB" sz="2700" kern="1200" dirty="0" err="1"/>
            <a:t>mẫu</a:t>
          </a:r>
          <a:r>
            <a:rPr lang="en-GB" sz="2700" kern="1200" dirty="0"/>
            <a:t> </a:t>
          </a:r>
          <a:r>
            <a:rPr lang="en-GB" sz="2700" kern="1200" dirty="0" err="1"/>
            <a:t>ngẫu</a:t>
          </a:r>
          <a:r>
            <a:rPr lang="en-GB" sz="2700" kern="1200" dirty="0"/>
            <a:t> </a:t>
          </a:r>
          <a:r>
            <a:rPr lang="en-GB" sz="2700" kern="1200" dirty="0" err="1"/>
            <a:t>nhiên</a:t>
          </a:r>
          <a:endParaRPr lang="en-US" sz="2700" kern="1200" dirty="0"/>
        </a:p>
      </dsp:txBody>
      <dsp:txXfrm>
        <a:off x="47413" y="47662"/>
        <a:ext cx="2454040" cy="876440"/>
      </dsp:txXfrm>
    </dsp:sp>
    <dsp:sp modelId="{A3A154FD-7893-499B-90AE-AD57955899E1}">
      <dsp:nvSpPr>
        <dsp:cNvPr id="0" name=""/>
        <dsp:cNvSpPr/>
      </dsp:nvSpPr>
      <dsp:spPr>
        <a:xfrm>
          <a:off x="2548866" y="1068642"/>
          <a:ext cx="3823299" cy="97126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err="1">
              <a:solidFill>
                <a:srgbClr val="C00000"/>
              </a:solidFill>
            </a:rPr>
            <a:t>Khai</a:t>
          </a:r>
          <a:r>
            <a:rPr lang="en-GB" sz="1600" kern="1200" dirty="0">
              <a:solidFill>
                <a:srgbClr val="C00000"/>
              </a:solidFill>
            </a:rPr>
            <a:t> </a:t>
          </a:r>
          <a:r>
            <a:rPr lang="en-GB" sz="1600" kern="1200" dirty="0" err="1">
              <a:solidFill>
                <a:srgbClr val="C00000"/>
              </a:solidFill>
            </a:rPr>
            <a:t>phá</a:t>
          </a:r>
          <a:r>
            <a:rPr lang="en-GB" sz="1600" kern="1200" dirty="0">
              <a:solidFill>
                <a:srgbClr val="C00000"/>
              </a:solidFill>
            </a:rPr>
            <a:t> </a:t>
          </a:r>
          <a:r>
            <a:rPr lang="en-GB" sz="1600" kern="1200" dirty="0" err="1">
              <a:solidFill>
                <a:srgbClr val="C00000"/>
              </a:solidFill>
            </a:rPr>
            <a:t>dữ</a:t>
          </a:r>
          <a:r>
            <a:rPr lang="en-GB" sz="1600" kern="1200" dirty="0">
              <a:solidFill>
                <a:srgbClr val="C00000"/>
              </a:solidFill>
            </a:rPr>
            <a:t> </a:t>
          </a:r>
          <a:r>
            <a:rPr lang="en-GB" sz="1600" kern="1200" dirty="0" err="1">
              <a:solidFill>
                <a:srgbClr val="C00000"/>
              </a:solidFill>
            </a:rPr>
            <a:t>liệu</a:t>
          </a:r>
          <a:endParaRPr lang="en-US" sz="1600" kern="1200" dirty="0">
            <a:solidFill>
              <a:srgbClr val="C0000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err="1"/>
            <a:t>Dữ</a:t>
          </a:r>
          <a:r>
            <a:rPr lang="en-GB" sz="1600" kern="1200" dirty="0"/>
            <a:t> </a:t>
          </a:r>
          <a:r>
            <a:rPr lang="en-GB" sz="1600" kern="1200" dirty="0" err="1"/>
            <a:t>liệu</a:t>
          </a:r>
          <a:r>
            <a:rPr lang="en-GB" sz="1600" kern="1200" dirty="0"/>
            <a:t> </a:t>
          </a:r>
          <a:r>
            <a:rPr lang="en-GB" sz="1600" kern="1200" dirty="0" err="1"/>
            <a:t>thu</a:t>
          </a:r>
          <a:r>
            <a:rPr lang="en-GB" sz="1600" kern="1200" dirty="0"/>
            <a:t> </a:t>
          </a:r>
          <a:r>
            <a:rPr lang="en-GB" sz="1600" kern="1200" dirty="0" err="1"/>
            <a:t>thập</a:t>
          </a:r>
          <a:r>
            <a:rPr lang="en-GB" sz="1600" kern="1200" dirty="0"/>
            <a:t> </a:t>
          </a:r>
          <a:r>
            <a:rPr lang="en-GB" sz="1600" kern="1200" dirty="0" err="1"/>
            <a:t>không</a:t>
          </a:r>
          <a:r>
            <a:rPr lang="en-GB" sz="1600" kern="1200" dirty="0"/>
            <a:t> </a:t>
          </a:r>
          <a:r>
            <a:rPr lang="en-GB" sz="1600" kern="1200" dirty="0" err="1"/>
            <a:t>liên</a:t>
          </a:r>
          <a:r>
            <a:rPr lang="en-GB" sz="1600" kern="1200" dirty="0"/>
            <a:t> </a:t>
          </a:r>
          <a:r>
            <a:rPr lang="en-GB" sz="1600" kern="1200" dirty="0" err="1"/>
            <a:t>quan</a:t>
          </a:r>
          <a:r>
            <a:rPr lang="en-GB" sz="1600" kern="1200" dirty="0"/>
            <a:t> </a:t>
          </a:r>
          <a:r>
            <a:rPr lang="en-GB" sz="1600" kern="1200" dirty="0" err="1"/>
            <a:t>đến</a:t>
          </a:r>
          <a:r>
            <a:rPr lang="en-GB" sz="1600" kern="1200" dirty="0"/>
            <a:t> </a:t>
          </a:r>
          <a:r>
            <a:rPr lang="en-GB" sz="1600" kern="1200" dirty="0" err="1"/>
            <a:t>mục</a:t>
          </a:r>
          <a:r>
            <a:rPr lang="en-GB" sz="1600" kern="1200" dirty="0"/>
            <a:t> </a:t>
          </a:r>
          <a:r>
            <a:rPr lang="en-GB" sz="1600" kern="1200" dirty="0" err="1"/>
            <a:t>tiêu</a:t>
          </a:r>
          <a:r>
            <a:rPr lang="en-GB" sz="1600" kern="1200" dirty="0"/>
            <a:t> </a:t>
          </a:r>
          <a:r>
            <a:rPr lang="en-GB" sz="1600" kern="1200" dirty="0" err="1"/>
            <a:t>nào</a:t>
          </a:r>
          <a:endParaRPr lang="en-US" sz="1600" kern="1200" dirty="0"/>
        </a:p>
      </dsp:txBody>
      <dsp:txXfrm>
        <a:off x="2548866" y="1190050"/>
        <a:ext cx="3459074" cy="728450"/>
      </dsp:txXfrm>
    </dsp:sp>
    <dsp:sp modelId="{CE4C02FC-2BD5-40F3-904A-DEB4E1A15E31}">
      <dsp:nvSpPr>
        <dsp:cNvPr id="0" name=""/>
        <dsp:cNvSpPr/>
      </dsp:nvSpPr>
      <dsp:spPr>
        <a:xfrm>
          <a:off x="0" y="1068642"/>
          <a:ext cx="2548866" cy="9712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Thu </a:t>
          </a:r>
          <a:r>
            <a:rPr lang="en-GB" sz="2700" kern="1200" dirty="0" err="1"/>
            <a:t>mọi</a:t>
          </a:r>
          <a:r>
            <a:rPr lang="en-GB" sz="2700" kern="1200" dirty="0"/>
            <a:t> </a:t>
          </a:r>
          <a:r>
            <a:rPr lang="en-GB" sz="2700" kern="1200" dirty="0" err="1"/>
            <a:t>dữ</a:t>
          </a:r>
          <a:r>
            <a:rPr lang="en-GB" sz="2700" kern="1200" dirty="0"/>
            <a:t> </a:t>
          </a:r>
          <a:r>
            <a:rPr lang="en-GB" sz="2700" kern="1200" dirty="0" err="1"/>
            <a:t>liệu</a:t>
          </a:r>
          <a:endParaRPr lang="en-US" sz="2700" kern="1200" dirty="0"/>
        </a:p>
      </dsp:txBody>
      <dsp:txXfrm>
        <a:off x="47413" y="1116055"/>
        <a:ext cx="2454040" cy="876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1853" y="3180080"/>
            <a:ext cx="1051623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" y="-48260"/>
            <a:ext cx="12178031" cy="324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" y="-48260"/>
            <a:ext cx="12178031" cy="324167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1851" y="5567053"/>
            <a:ext cx="10515600" cy="52260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525" y="-5080"/>
            <a:ext cx="12192000" cy="1696085"/>
          </a:xfrm>
          <a:solidFill>
            <a:srgbClr val="F1F3EA"/>
          </a:solidFill>
          <a:ln w="9525">
            <a:noFill/>
          </a:ln>
        </p:spPr>
        <p:txBody>
          <a:bodyPr anchor="ctr"/>
          <a:lstStyle>
            <a:lvl1pPr marL="0" marR="0" lvl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en-US" altLang="en-GB" sz="4400" b="0" i="0" u="none" strike="noStrike" kern="1200" cap="none" spc="0" normalizeH="0" baseline="0" noProof="1">
                <a:solidFill>
                  <a:srgbClr val="18926B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74673"/>
            <a:ext cx="10515600" cy="148780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" y="-1905"/>
            <a:ext cx="12197715" cy="1478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" y="-1905"/>
            <a:ext cx="12197715" cy="14782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9525" y="-5080"/>
            <a:ext cx="12192000" cy="1696085"/>
          </a:xfrm>
          <a:solidFill>
            <a:srgbClr val="F1F3EA"/>
          </a:solidFill>
          <a:ln w="9525">
            <a:noFill/>
          </a:ln>
        </p:spPr>
        <p:txBody>
          <a:bodyPr anchor="ctr"/>
          <a:lstStyle>
            <a:lvl1pPr marL="0" marR="0" lvl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en-US" altLang="en-GB" sz="4400" b="0" i="0" u="none" strike="noStrike" kern="1200" cap="none" spc="0" normalizeH="0" baseline="0" noProof="1">
                <a:solidFill>
                  <a:srgbClr val="18926B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-9525" y="-5080"/>
            <a:ext cx="12192000" cy="1696085"/>
          </a:xfrm>
          <a:solidFill>
            <a:srgbClr val="F1F3EA"/>
          </a:solidFill>
          <a:ln w="9525">
            <a:noFill/>
          </a:ln>
        </p:spPr>
        <p:txBody>
          <a:bodyPr anchor="ctr"/>
          <a:lstStyle>
            <a:lvl1pPr marL="0" marR="0" lvl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en-US" altLang="en-GB" sz="4400" b="0" i="0" u="none" strike="noStrike" kern="1200" cap="none" spc="0" normalizeH="0" baseline="0" noProof="1">
                <a:solidFill>
                  <a:srgbClr val="18926B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9525" y="-5080"/>
            <a:ext cx="12192000" cy="1696085"/>
          </a:xfrm>
          <a:solidFill>
            <a:srgbClr val="F1F3EA"/>
          </a:solidFill>
          <a:ln w="9525">
            <a:noFill/>
          </a:ln>
        </p:spPr>
        <p:txBody>
          <a:bodyPr anchor="ctr"/>
          <a:lstStyle>
            <a:lvl1pPr marL="0" marR="0" lvl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en-US" altLang="en-GB" sz="4400" b="0" i="0" u="none" strike="noStrike" kern="1200" cap="none" spc="0" normalizeH="0" baseline="0" noProof="1">
                <a:solidFill>
                  <a:srgbClr val="18926B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cybercore.co.jp/wordpress/wp-content/themes/wp-cybercore/images/logo.png">
            <a:extLst>
              <a:ext uri="{FF2B5EF4-FFF2-40B4-BE49-F238E27FC236}">
                <a16:creationId xmlns:a16="http://schemas.microsoft.com/office/drawing/2014/main" id="{CBB15975-D585-4135-B2BF-974E48A734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984" y="6195836"/>
            <a:ext cx="2192039" cy="49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hNK7-N23eU" TargetMode="External"/><Relationship Id="rId2" Type="http://schemas.openxmlformats.org/officeDocument/2006/relationships/hyperlink" Target="https://www.slideshare.net/EdurekaIN/introduction-to-artificial-intelligence-ai-using-deep-learning-edureka?qid=c61465aa-9d8f-46d9-ac21-f39f833c569c&amp;v=&amp;b=&amp;from_search=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MMbW96nMW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ecominghuman.ai/cheat-sheets-for-ai-neural-networks-machine-learning-deep-learning-big-data-678c51b4b463" TargetMode="External"/><Relationship Id="rId7" Type="http://schemas.openxmlformats.org/officeDocument/2006/relationships/hyperlink" Target="https://www.youtube.com/watch?v=IpGxLWOIZy4" TargetMode="External"/><Relationship Id="rId2" Type="http://schemas.openxmlformats.org/officeDocument/2006/relationships/hyperlink" Target="http://www.kdnugget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community/tutorials/how-to-become-a-data-scientist" TargetMode="External"/><Relationship Id="rId5" Type="http://schemas.openxmlformats.org/officeDocument/2006/relationships/hyperlink" Target="https://www.datacamp.com/community/tutorials/learn-data-science-infographic#gs.150Fy8Y" TargetMode="External"/><Relationship Id="rId4" Type="http://schemas.openxmlformats.org/officeDocument/2006/relationships/hyperlink" Target="https://www.analyticsvidhya.com/blog/2017/02/top-28-cheat-sheets-for-machine-learning-data-science-probability-sql-big-data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nuggets.com/2014/06/data-science-skills-business-problems.html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aeHqYLgZP8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oC27wmjtek" TargetMode="External"/><Relationship Id="rId2" Type="http://schemas.openxmlformats.org/officeDocument/2006/relationships/hyperlink" Target="https://www.youtube.com/watch?v=SCGV1tNBoe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khcn.thuathienhue.gov.vn/UploadFiles/TinTuc/2017/8/4/tongluancmcn4.0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Introduction to Data Science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altLang="en-US" dirty="0"/>
              <a:t>Trinh Nguyen Quoc</a:t>
            </a:r>
          </a:p>
          <a:p>
            <a:r>
              <a:rPr lang="en-GB" altLang="en-US" dirty="0"/>
              <a:t>2017 – 08 – 17</a:t>
            </a:r>
          </a:p>
          <a:p>
            <a:endParaRPr lang="en-GB" altLang="en-US" dirty="0"/>
          </a:p>
          <a:p>
            <a:r>
              <a:rPr lang="en-GB" altLang="en-US" dirty="0"/>
              <a:t>nguyenquoctrinhctt3@gmail.com</a:t>
            </a:r>
          </a:p>
          <a:p>
            <a:endParaRPr lang="en-GB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Data, information, knowledge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863725"/>
            <a:ext cx="10582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GB" dirty="0"/>
            </a:br>
            <a:br>
              <a:rPr lang="vi-VN" dirty="0"/>
            </a:br>
            <a:endParaRPr lang="en-GB" dirty="0"/>
          </a:p>
        </p:txBody>
      </p:sp>
      <p:pic>
        <p:nvPicPr>
          <p:cNvPr id="7170" name="Picture 2" descr="Image result for data information knowledge">
            <a:extLst>
              <a:ext uri="{FF2B5EF4-FFF2-40B4-BE49-F238E27FC236}">
                <a16:creationId xmlns:a16="http://schemas.microsoft.com/office/drawing/2014/main" id="{675716F2-69DB-4E03-BAFA-33734D461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98" y="1918494"/>
            <a:ext cx="9652451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1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Data, information, knowledge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863725"/>
            <a:ext cx="10582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GB" dirty="0"/>
            </a:br>
            <a:br>
              <a:rPr lang="vi-VN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06BDC-A03E-4EBC-AEE9-0CDBD0D4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85" y="1793120"/>
            <a:ext cx="8179199" cy="47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2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Định</a:t>
            </a:r>
            <a:r>
              <a:rPr lang="en-GB" dirty="0"/>
              <a:t> </a:t>
            </a:r>
            <a:r>
              <a:rPr lang="en-GB" dirty="0" err="1"/>
              <a:t>nghĩa</a:t>
            </a:r>
            <a:r>
              <a:rPr lang="en-GB" dirty="0"/>
              <a:t> </a:t>
            </a:r>
            <a:r>
              <a:rPr lang="en-GB" dirty="0" err="1"/>
              <a:t>về</a:t>
            </a:r>
            <a:r>
              <a:rPr lang="en-GB" dirty="0"/>
              <a:t> </a:t>
            </a:r>
            <a:r>
              <a:rPr lang="en-GB" dirty="0" err="1"/>
              <a:t>khoa</a:t>
            </a:r>
            <a:r>
              <a:rPr lang="en-GB" dirty="0"/>
              <a:t> </a:t>
            </a:r>
            <a:r>
              <a:rPr lang="en-GB" dirty="0" err="1"/>
              <a:t>học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863725"/>
            <a:ext cx="10582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GB" dirty="0"/>
            </a:br>
            <a:br>
              <a:rPr lang="vi-VN" dirty="0"/>
            </a:b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C5B8B-81E9-481E-93A4-05C056B18DE9}"/>
              </a:ext>
            </a:extLst>
          </p:cNvPr>
          <p:cNvSpPr txBox="1">
            <a:spLocks/>
          </p:cNvSpPr>
          <p:nvPr/>
        </p:nvSpPr>
        <p:spPr>
          <a:xfrm>
            <a:off x="914399" y="2016125"/>
            <a:ext cx="1058227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There is not yet a definition agreed by all. 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7CD787-DC2D-4930-956F-DEFDE0743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575698"/>
              </p:ext>
            </p:extLst>
          </p:nvPr>
        </p:nvGraphicFramePr>
        <p:xfrm>
          <a:off x="1057069" y="3059536"/>
          <a:ext cx="8450580" cy="348064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960880">
                  <a:extLst>
                    <a:ext uri="{9D8B030D-6E8A-4147-A177-3AD203B41FA5}">
                      <a16:colId xmlns:a16="http://schemas.microsoft.com/office/drawing/2014/main" val="2045160597"/>
                    </a:ext>
                  </a:extLst>
                </a:gridCol>
                <a:gridCol w="6489700">
                  <a:extLst>
                    <a:ext uri="{9D8B030D-6E8A-4147-A177-3AD203B41FA5}">
                      <a16:colId xmlns:a16="http://schemas.microsoft.com/office/drawing/2014/main" val="3124015799"/>
                    </a:ext>
                  </a:extLst>
                </a:gridCol>
              </a:tblGrid>
              <a:tr h="1560407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C00000"/>
                          </a:solidFill>
                          <a:effectLst/>
                        </a:rPr>
                        <a:t>NIST (National</a:t>
                      </a:r>
                      <a:br>
                        <a:rPr lang="en-GB" sz="2000" dirty="0">
                          <a:solidFill>
                            <a:srgbClr val="C00000"/>
                          </a:solidFill>
                          <a:effectLst/>
                        </a:rPr>
                      </a:br>
                      <a:r>
                        <a:rPr lang="en-GB" sz="2000" dirty="0">
                          <a:solidFill>
                            <a:srgbClr val="C00000"/>
                          </a:solidFill>
                          <a:effectLst/>
                        </a:rPr>
                        <a:t>Institute of Standards and Technology)</a:t>
                      </a:r>
                      <a:endParaRPr lang="en-GB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Data science is extraction of actionable knowledge</a:t>
                      </a:r>
                      <a:br>
                        <a:rPr lang="en-US" sz="20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20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directly from data through a process of discovery,</a:t>
                      </a:r>
                      <a:br>
                        <a:rPr lang="en-US" sz="20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2000" i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hypothesis, and hypothesis testing.</a:t>
                      </a:r>
                    </a:p>
                    <a:p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 err="1">
                          <a:effectLst/>
                        </a:rPr>
                        <a:t>Trực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tiếp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trích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rút</a:t>
                      </a:r>
                      <a:r>
                        <a:rPr lang="en-US" sz="2000" dirty="0">
                          <a:effectLst/>
                        </a:rPr>
                        <a:t> tri </a:t>
                      </a:r>
                      <a:r>
                        <a:rPr lang="en-US" sz="2000" dirty="0" err="1">
                          <a:effectLst/>
                        </a:rPr>
                        <a:t>thức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hành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động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từ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dữ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liệu</a:t>
                      </a:r>
                      <a:r>
                        <a:rPr lang="en-US" sz="2000" dirty="0">
                          <a:effectLst/>
                        </a:rPr>
                        <a:t> qua </a:t>
                      </a:r>
                      <a:r>
                        <a:rPr lang="en-US" sz="2000" dirty="0" err="1">
                          <a:effectLst/>
                        </a:rPr>
                        <a:t>quá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 err="1">
                          <a:effectLst/>
                        </a:rPr>
                        <a:t>trình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phát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hiện</a:t>
                      </a:r>
                      <a:r>
                        <a:rPr lang="en-US" sz="2000" dirty="0">
                          <a:effectLst/>
                        </a:rPr>
                        <a:t>, </a:t>
                      </a:r>
                      <a:r>
                        <a:rPr lang="en-US" sz="2000" dirty="0" err="1">
                          <a:effectLst/>
                        </a:rPr>
                        <a:t>thiết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lập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và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kiểm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nghiệm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các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giả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thiết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860757"/>
                  </a:ext>
                </a:extLst>
              </a:tr>
              <a:tr h="156040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Microsoft</a:t>
                      </a: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Data science is about using data to make decisions that</a:t>
                      </a:r>
                      <a:br>
                        <a:rPr lang="en-US" sz="20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en-US" sz="20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drive actions.</a:t>
                      </a:r>
                    </a:p>
                    <a:p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 err="1">
                          <a:effectLst/>
                        </a:rPr>
                        <a:t>Dùng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dữ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liệu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tạo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quyết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định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dẫn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dắt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hành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động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265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45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Khoa</a:t>
            </a:r>
            <a:r>
              <a:rPr lang="en-GB" dirty="0"/>
              <a:t> </a:t>
            </a:r>
            <a:r>
              <a:rPr lang="en-GB" dirty="0" err="1"/>
              <a:t>học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863725"/>
            <a:ext cx="10582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GB" dirty="0"/>
            </a:br>
            <a:br>
              <a:rPr lang="vi-VN" dirty="0"/>
            </a:br>
            <a:endParaRPr lang="en-GB" dirty="0"/>
          </a:p>
        </p:txBody>
      </p:sp>
      <p:pic>
        <p:nvPicPr>
          <p:cNvPr id="12290" name="Picture 2" descr="Image result for data science diagram">
            <a:extLst>
              <a:ext uri="{FF2B5EF4-FFF2-40B4-BE49-F238E27FC236}">
                <a16:creationId xmlns:a16="http://schemas.microsoft.com/office/drawing/2014/main" id="{BF65B267-FF74-4FAF-B349-13AAD7F8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68" y="2330245"/>
            <a:ext cx="3102910" cy="32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in god we trust everyone else must bring data">
            <a:extLst>
              <a:ext uri="{FF2B5EF4-FFF2-40B4-BE49-F238E27FC236}">
                <a16:creationId xmlns:a16="http://schemas.microsoft.com/office/drawing/2014/main" id="{6F13E412-F1CC-40E5-8613-A93F6A41D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497" y="1863726"/>
            <a:ext cx="2518316" cy="197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Data Scientist: The Sexiest Job of the 21st Century (Harvard Business Review, October 2012)">
            <a:extLst>
              <a:ext uri="{FF2B5EF4-FFF2-40B4-BE49-F238E27FC236}">
                <a16:creationId xmlns:a16="http://schemas.microsoft.com/office/drawing/2014/main" id="{A8322C38-8812-4392-BE86-347C29ECC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497" y="4136446"/>
            <a:ext cx="2998649" cy="22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Data Scientist: The Sexiest Job of the 21st Century (Harvard Business Review, October 2012)">
            <a:extLst>
              <a:ext uri="{FF2B5EF4-FFF2-40B4-BE49-F238E27FC236}">
                <a16:creationId xmlns:a16="http://schemas.microsoft.com/office/drawing/2014/main" id="{69A35B8A-497E-453F-99F9-E6B85B099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329" y="1779639"/>
            <a:ext cx="3119877" cy="409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736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scheme of data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863725"/>
            <a:ext cx="10582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GB" dirty="0"/>
            </a:br>
            <a:br>
              <a:rPr lang="vi-VN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8EE54-3E27-4EE0-8E54-DDC72B0EA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79" y="1725917"/>
            <a:ext cx="7783856" cy="507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56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3CCD-4749-49BF-89E1-651359A6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Thu </a:t>
            </a:r>
            <a:r>
              <a:rPr lang="en-GB" dirty="0" err="1"/>
              <a:t>thập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 </a:t>
            </a:r>
            <a:r>
              <a:rPr lang="en-GB" dirty="0" err="1"/>
              <a:t>nh</a:t>
            </a:r>
            <a:r>
              <a:rPr lang="vi-VN" dirty="0"/>
              <a:t>ư</a:t>
            </a:r>
            <a:r>
              <a:rPr lang="en-GB" dirty="0"/>
              <a:t> </a:t>
            </a:r>
            <a:r>
              <a:rPr lang="en-GB" dirty="0" err="1"/>
              <a:t>thế</a:t>
            </a:r>
            <a:r>
              <a:rPr lang="en-GB" dirty="0"/>
              <a:t> </a:t>
            </a:r>
            <a:r>
              <a:rPr lang="en-GB" dirty="0" err="1"/>
              <a:t>nào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A1F9E-0E3B-447D-B5FA-E994148D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 dirty="0"/>
              <a:t>Dữ liệu chính là </a:t>
            </a:r>
            <a:r>
              <a:rPr lang="vi-VN" sz="2400" b="1" dirty="0">
                <a:solidFill>
                  <a:schemeClr val="accent6">
                    <a:lumMod val="75000"/>
                  </a:schemeClr>
                </a:solidFill>
              </a:rPr>
              <a:t>giá trị của các thuộc tính </a:t>
            </a:r>
            <a:r>
              <a:rPr lang="vi-VN" sz="2400" dirty="0"/>
              <a:t>(features,</a:t>
            </a:r>
            <a:r>
              <a:rPr lang="en-GB" sz="2400" dirty="0"/>
              <a:t> </a:t>
            </a:r>
            <a:r>
              <a:rPr lang="vi-VN" sz="2400" dirty="0"/>
              <a:t>attributes, properties, variables) của các đối tượng, thu</a:t>
            </a:r>
            <a:r>
              <a:rPr lang="en-GB" sz="2400" dirty="0"/>
              <a:t> </a:t>
            </a:r>
            <a:r>
              <a:rPr lang="vi-VN" sz="2400" dirty="0"/>
              <a:t>được do quan sát, đo đạc và thu thập (</a:t>
            </a:r>
            <a:r>
              <a:rPr lang="vi-VN" sz="2400" dirty="0">
                <a:solidFill>
                  <a:srgbClr val="C00000"/>
                </a:solidFill>
              </a:rPr>
              <a:t>số hoá</a:t>
            </a:r>
            <a:r>
              <a:rPr lang="vi-VN" sz="2400" dirty="0"/>
              <a:t>). </a:t>
            </a:r>
            <a:endParaRPr lang="en-GB" sz="2400" dirty="0"/>
          </a:p>
          <a:p>
            <a:r>
              <a:rPr lang="en-GB" sz="2400" dirty="0" err="1"/>
              <a:t>Có</a:t>
            </a:r>
            <a:r>
              <a:rPr lang="en-GB" sz="2400" dirty="0"/>
              <a:t> 2 </a:t>
            </a:r>
            <a:r>
              <a:rPr lang="en-GB" sz="2400" dirty="0" err="1"/>
              <a:t>cách</a:t>
            </a:r>
            <a:r>
              <a:rPr lang="en-GB" sz="2400" dirty="0"/>
              <a:t> </a:t>
            </a:r>
            <a:r>
              <a:rPr lang="en-GB" sz="2400" dirty="0" err="1"/>
              <a:t>thu</a:t>
            </a:r>
            <a:r>
              <a:rPr lang="en-GB" sz="2400" dirty="0"/>
              <a:t> </a:t>
            </a:r>
            <a:r>
              <a:rPr lang="en-GB" sz="2400" dirty="0" err="1"/>
              <a:t>thập</a:t>
            </a:r>
            <a:r>
              <a:rPr lang="en-GB" sz="2400" dirty="0"/>
              <a:t> </a:t>
            </a:r>
            <a:r>
              <a:rPr lang="en-GB" sz="2400" dirty="0" err="1"/>
              <a:t>dữ</a:t>
            </a:r>
            <a:r>
              <a:rPr lang="en-GB" sz="2400" dirty="0"/>
              <a:t> </a:t>
            </a:r>
            <a:r>
              <a:rPr lang="en-GB" sz="2400" dirty="0" err="1"/>
              <a:t>liệu</a:t>
            </a:r>
            <a:endParaRPr lang="en-GB" sz="2400" dirty="0"/>
          </a:p>
          <a:p>
            <a:pPr marL="0" indent="0">
              <a:buNone/>
            </a:pPr>
            <a:br>
              <a:rPr lang="vi-VN" sz="2400" dirty="0"/>
            </a:b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7DAC10-4429-462B-AFD3-AF3273A6A2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605530"/>
              </p:ext>
            </p:extLst>
          </p:nvPr>
        </p:nvGraphicFramePr>
        <p:xfrm>
          <a:off x="2821710" y="3640975"/>
          <a:ext cx="6372166" cy="2040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89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3CCD-4749-49BF-89E1-651359A6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vi-VN" dirty="0"/>
              <a:t>ư</a:t>
            </a:r>
            <a:r>
              <a:rPr lang="en-GB" dirty="0" err="1"/>
              <a:t>ơng</a:t>
            </a:r>
            <a:r>
              <a:rPr lang="en-GB" dirty="0"/>
              <a:t> </a:t>
            </a:r>
            <a:r>
              <a:rPr lang="en-GB" dirty="0" err="1"/>
              <a:t>tác</a:t>
            </a:r>
            <a:r>
              <a:rPr lang="en-GB" dirty="0"/>
              <a:t> </a:t>
            </a:r>
            <a:r>
              <a:rPr lang="en-GB" dirty="0" err="1"/>
              <a:t>nhờ</a:t>
            </a:r>
            <a:r>
              <a:rPr lang="en-GB" dirty="0"/>
              <a:t> </a:t>
            </a:r>
            <a:r>
              <a:rPr lang="en-GB" dirty="0" err="1"/>
              <a:t>khoa</a:t>
            </a:r>
            <a:r>
              <a:rPr lang="en-GB" dirty="0"/>
              <a:t> </a:t>
            </a:r>
            <a:r>
              <a:rPr lang="en-GB" dirty="0" err="1"/>
              <a:t>học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A1F9E-0E3B-447D-B5FA-E994148D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vi-VN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8CCB2-027D-40B5-9F7D-1151C643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84" y="2114416"/>
            <a:ext cx="7425747" cy="43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02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6D79-E1B1-4503-93EB-3BB9B52D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Trí</a:t>
            </a:r>
            <a:r>
              <a:rPr lang="en-GB" dirty="0"/>
              <a:t> </a:t>
            </a:r>
            <a:r>
              <a:rPr lang="en-GB" dirty="0" err="1"/>
              <a:t>tuệ</a:t>
            </a:r>
            <a:r>
              <a:rPr lang="en-GB" dirty="0"/>
              <a:t> </a:t>
            </a:r>
            <a:r>
              <a:rPr lang="en-GB" dirty="0" err="1"/>
              <a:t>nhân</a:t>
            </a:r>
            <a:r>
              <a:rPr lang="en-GB" dirty="0"/>
              <a:t> </a:t>
            </a:r>
            <a:r>
              <a:rPr lang="en-GB" dirty="0" err="1"/>
              <a:t>tạo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11222-3C5D-4CB0-9B13-D6DF55529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https://www.slideshare.net/EdurekaIN/introduction-to-artificial-intelligence-ai-using-deep-learning-edureka?qid=c61465aa-9d8f-46d9-ac21-f39f833c569c&amp;v=&amp;b=&amp;from_search=5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https://www.youtube.com/watch?v=5hNK7-N23eU</a:t>
            </a:r>
            <a:endParaRPr lang="en-US" dirty="0"/>
          </a:p>
          <a:p>
            <a:r>
              <a:rPr lang="en-GB" dirty="0"/>
              <a:t>Deep Learning: Technology behind self-driving Car: </a:t>
            </a: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https://www.youtube.com/watch?v=kMMbW96nMW8</a:t>
            </a:r>
            <a:r>
              <a:rPr lang="en-GB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A2E4C7-124B-4632-98A2-67B1D895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2323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5C5C5B"/>
                </a:solidFill>
                <a:effectLst/>
                <a:latin typeface="Arial Unicode MS"/>
                <a:ea typeface="Source Code Pro"/>
              </a:rPr>
              <a:t>show_error($this-&gt;email-&gt;print_debugger());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19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6D79-E1B1-4503-93EB-3BB9B52D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Bắt</a:t>
            </a:r>
            <a:r>
              <a:rPr lang="en-GB" dirty="0"/>
              <a:t> </a:t>
            </a:r>
            <a:r>
              <a:rPr lang="en-GB" dirty="0" err="1"/>
              <a:t>đầu</a:t>
            </a:r>
            <a:r>
              <a:rPr lang="en-GB" dirty="0"/>
              <a:t> </a:t>
            </a:r>
            <a:r>
              <a:rPr lang="en-GB" dirty="0" err="1"/>
              <a:t>từ</a:t>
            </a:r>
            <a:r>
              <a:rPr lang="en-GB" dirty="0"/>
              <a:t> </a:t>
            </a:r>
            <a:r>
              <a:rPr lang="en-GB" dirty="0" err="1"/>
              <a:t>đâu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11222-3C5D-4CB0-9B13-D6DF55529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/>
              <a:t>Diễn</a:t>
            </a:r>
            <a:r>
              <a:rPr lang="en-GB" dirty="0"/>
              <a:t> </a:t>
            </a:r>
            <a:r>
              <a:rPr lang="en-GB" dirty="0" err="1"/>
              <a:t>đàn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http://www.kdnuggets.com/</a:t>
            </a:r>
            <a:endParaRPr lang="en-GB" dirty="0"/>
          </a:p>
          <a:p>
            <a:r>
              <a:rPr lang="en-GB" dirty="0" err="1"/>
              <a:t>Khóa</a:t>
            </a:r>
            <a:r>
              <a:rPr lang="en-GB" dirty="0"/>
              <a:t> </a:t>
            </a:r>
            <a:r>
              <a:rPr lang="en-GB" dirty="0" err="1"/>
              <a:t>học</a:t>
            </a:r>
            <a:r>
              <a:rPr lang="en-GB" dirty="0"/>
              <a:t>: Coursera, </a:t>
            </a:r>
            <a:r>
              <a:rPr lang="en-GB" dirty="0" err="1"/>
              <a:t>datacamp</a:t>
            </a:r>
            <a:r>
              <a:rPr lang="en-GB" dirty="0"/>
              <a:t>,..</a:t>
            </a:r>
          </a:p>
          <a:p>
            <a:r>
              <a:rPr lang="en-GB" dirty="0"/>
              <a:t>Cheat Sheet: </a:t>
            </a:r>
            <a:r>
              <a:rPr lang="en-GB" dirty="0">
                <a:hlinkClick r:id="rId3"/>
              </a:rPr>
              <a:t>https://becominghuman.ai/cheat-sheets-for-ai-neural-networks-machine-learning-deep-learning-big-data-678c51b4b463</a:t>
            </a:r>
            <a:endParaRPr lang="en-GB" dirty="0"/>
          </a:p>
          <a:p>
            <a:r>
              <a:rPr lang="en-US" dirty="0">
                <a:hlinkClick r:id="rId4"/>
              </a:rPr>
              <a:t>https://www.analyticsvidhya.com/blog/2017/02/top-28-cheat-sheets-for-machine-learning-data-science-probability-sql-big-data/</a:t>
            </a:r>
            <a:endParaRPr lang="en-US" dirty="0"/>
          </a:p>
          <a:p>
            <a:r>
              <a:rPr lang="en-US" dirty="0"/>
              <a:t>Steps: </a:t>
            </a:r>
            <a:r>
              <a:rPr lang="en-US" dirty="0">
                <a:hlinkClick r:id="rId5"/>
              </a:rPr>
              <a:t>https://www.datacamp.com/community/tutorials/learn-data-science-infographic#gs.150Fy8Y</a:t>
            </a:r>
            <a:r>
              <a:rPr lang="en-US" dirty="0"/>
              <a:t> </a:t>
            </a:r>
            <a:endParaRPr lang="en-GB" dirty="0"/>
          </a:p>
          <a:p>
            <a:r>
              <a:rPr lang="en-US" dirty="0">
                <a:hlinkClick r:id="rId6"/>
              </a:rPr>
              <a:t>https://www.datacamp.com/community/tutorials/how-to-become-a-data-scientist</a:t>
            </a:r>
            <a:r>
              <a:rPr lang="en-US" dirty="0"/>
              <a:t>  </a:t>
            </a:r>
          </a:p>
          <a:p>
            <a:r>
              <a:rPr lang="en-US" dirty="0">
                <a:hlinkClick r:id="rId7"/>
              </a:rPr>
              <a:t>https://www.youtube.com/watch?v=IpGxLWOIZy4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1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3CCD-4749-49BF-89E1-651359A6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and data mining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A1F9E-0E3B-447D-B5FA-E994148D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vi-VN" sz="2400" dirty="0"/>
            </a:br>
            <a:endParaRPr lang="en-US" sz="2400" dirty="0"/>
          </a:p>
        </p:txBody>
      </p:sp>
      <p:pic>
        <p:nvPicPr>
          <p:cNvPr id="14340" name="Picture 4" descr="https://cdn-business.discourse.org/uploads/analyticsvidhya/original/2X/0/0d5143ee0c4a004f903828060a894d2bff8c3fe2.jpg">
            <a:extLst>
              <a:ext uri="{FF2B5EF4-FFF2-40B4-BE49-F238E27FC236}">
                <a16:creationId xmlns:a16="http://schemas.microsoft.com/office/drawing/2014/main" id="{F054EC6E-27C4-4A46-83DE-1FBB6855B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5" y="1862099"/>
            <a:ext cx="5543385" cy="492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D02A9C-0067-4748-B342-BD0A7BC3A994}"/>
              </a:ext>
            </a:extLst>
          </p:cNvPr>
          <p:cNvSpPr/>
          <p:nvPr/>
        </p:nvSpPr>
        <p:spPr>
          <a:xfrm>
            <a:off x="6381585" y="18620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http://www.kdnuggets.com/2014/06/data-science-skills-business-problems.html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AAE981-2D1F-4AFB-9E8E-CC9899F7B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305" y="2508430"/>
            <a:ext cx="5519305" cy="3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2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23A5-7907-46B1-95B2-E1932243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9A16D2C-8AE8-44B4-80C0-C3473DFC79F9}"/>
              </a:ext>
            </a:extLst>
          </p:cNvPr>
          <p:cNvSpPr txBox="1">
            <a:spLocks noChangeArrowheads="1"/>
          </p:cNvSpPr>
          <p:nvPr/>
        </p:nvSpPr>
        <p:spPr>
          <a:xfrm>
            <a:off x="1143000" y="1889578"/>
            <a:ext cx="9414164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1975" indent="-457200">
              <a:buClr>
                <a:schemeClr val="tx1"/>
              </a:buClr>
              <a:buSzPct val="45000"/>
              <a:buFont typeface="Wingdings" panose="05000000000000000000" pitchFamily="2" charset="2"/>
              <a:buChar char="Ø"/>
              <a:tabLst>
                <a:tab pos="412750" algn="l"/>
                <a:tab pos="525463" algn="l"/>
                <a:tab pos="982663" algn="l"/>
                <a:tab pos="1439863" algn="l"/>
                <a:tab pos="1897063" algn="l"/>
                <a:tab pos="2354263" algn="l"/>
                <a:tab pos="2811463" algn="l"/>
                <a:tab pos="3268663" algn="l"/>
                <a:tab pos="3725863" algn="l"/>
                <a:tab pos="4183063" algn="l"/>
                <a:tab pos="4640263" algn="l"/>
                <a:tab pos="5097463" algn="l"/>
                <a:tab pos="5554663" algn="l"/>
                <a:tab pos="6011863" algn="l"/>
                <a:tab pos="6469063" algn="l"/>
                <a:tab pos="6926263" algn="l"/>
                <a:tab pos="7383463" algn="l"/>
                <a:tab pos="7840663" algn="l"/>
                <a:tab pos="8297863" algn="l"/>
                <a:tab pos="8755063" algn="l"/>
                <a:tab pos="9212263" algn="l"/>
              </a:tabLst>
            </a:pPr>
            <a:r>
              <a:rPr lang="en-GB" dirty="0" err="1"/>
              <a:t>Cách</a:t>
            </a:r>
            <a:r>
              <a:rPr lang="en-GB" dirty="0"/>
              <a:t> </a:t>
            </a:r>
            <a:r>
              <a:rPr lang="en-GB" dirty="0" err="1"/>
              <a:t>mạng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lần</a:t>
            </a:r>
            <a:r>
              <a:rPr lang="en-GB" dirty="0"/>
              <a:t> </a:t>
            </a:r>
            <a:r>
              <a:rPr lang="en-GB" dirty="0" err="1"/>
              <a:t>thứ</a:t>
            </a:r>
            <a:r>
              <a:rPr lang="en-GB" dirty="0"/>
              <a:t> 4</a:t>
            </a:r>
          </a:p>
          <a:p>
            <a:pPr marL="561975" indent="-457200">
              <a:buClr>
                <a:schemeClr val="tx1"/>
              </a:buClr>
              <a:buSzPct val="45000"/>
              <a:buFont typeface="Wingdings" panose="05000000000000000000" pitchFamily="2" charset="2"/>
              <a:buChar char="Ø"/>
              <a:tabLst>
                <a:tab pos="412750" algn="l"/>
                <a:tab pos="525463" algn="l"/>
                <a:tab pos="982663" algn="l"/>
                <a:tab pos="1439863" algn="l"/>
                <a:tab pos="1897063" algn="l"/>
                <a:tab pos="2354263" algn="l"/>
                <a:tab pos="2811463" algn="l"/>
                <a:tab pos="3268663" algn="l"/>
                <a:tab pos="3725863" algn="l"/>
                <a:tab pos="4183063" algn="l"/>
                <a:tab pos="4640263" algn="l"/>
                <a:tab pos="5097463" algn="l"/>
                <a:tab pos="5554663" algn="l"/>
                <a:tab pos="6011863" algn="l"/>
                <a:tab pos="6469063" algn="l"/>
                <a:tab pos="6926263" algn="l"/>
                <a:tab pos="7383463" algn="l"/>
                <a:tab pos="7840663" algn="l"/>
                <a:tab pos="8297863" algn="l"/>
                <a:tab pos="8755063" algn="l"/>
                <a:tab pos="9212263" algn="l"/>
              </a:tabLst>
            </a:pPr>
            <a:r>
              <a:rPr lang="en-GB" dirty="0" err="1"/>
              <a:t>Khoa</a:t>
            </a:r>
            <a:r>
              <a:rPr lang="en-GB" dirty="0"/>
              <a:t> </a:t>
            </a:r>
            <a:r>
              <a:rPr lang="en-GB" dirty="0" err="1"/>
              <a:t>học</a:t>
            </a:r>
            <a:r>
              <a:rPr lang="en-GB" dirty="0"/>
              <a:t> </a:t>
            </a:r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gì</a:t>
            </a:r>
            <a:endParaRPr lang="en-GB" dirty="0"/>
          </a:p>
          <a:p>
            <a:pPr marL="561975" indent="-457200">
              <a:buClr>
                <a:schemeClr val="tx1"/>
              </a:buClr>
              <a:buSzPct val="45000"/>
              <a:buFont typeface="Wingdings" panose="05000000000000000000" pitchFamily="2" charset="2"/>
              <a:buChar char="Ø"/>
              <a:tabLst>
                <a:tab pos="412750" algn="l"/>
                <a:tab pos="525463" algn="l"/>
                <a:tab pos="982663" algn="l"/>
                <a:tab pos="1439863" algn="l"/>
                <a:tab pos="1897063" algn="l"/>
                <a:tab pos="2354263" algn="l"/>
                <a:tab pos="2811463" algn="l"/>
                <a:tab pos="3268663" algn="l"/>
                <a:tab pos="3725863" algn="l"/>
                <a:tab pos="4183063" algn="l"/>
                <a:tab pos="4640263" algn="l"/>
                <a:tab pos="5097463" algn="l"/>
                <a:tab pos="5554663" algn="l"/>
                <a:tab pos="6011863" algn="l"/>
                <a:tab pos="6469063" algn="l"/>
                <a:tab pos="6926263" algn="l"/>
                <a:tab pos="7383463" algn="l"/>
                <a:tab pos="7840663" algn="l"/>
                <a:tab pos="8297863" algn="l"/>
                <a:tab pos="8755063" algn="l"/>
                <a:tab pos="9212263" algn="l"/>
              </a:tabLst>
            </a:pPr>
            <a:r>
              <a:rPr lang="en-GB" dirty="0" err="1"/>
              <a:t>Trí</a:t>
            </a:r>
            <a:r>
              <a:rPr lang="en-GB" dirty="0"/>
              <a:t> </a:t>
            </a:r>
            <a:r>
              <a:rPr lang="en-GB" dirty="0" err="1"/>
              <a:t>tuệ</a:t>
            </a:r>
            <a:r>
              <a:rPr lang="en-GB" dirty="0"/>
              <a:t> </a:t>
            </a:r>
            <a:r>
              <a:rPr lang="en-GB" dirty="0" err="1"/>
              <a:t>nhân</a:t>
            </a:r>
            <a:r>
              <a:rPr lang="en-GB" dirty="0"/>
              <a:t> </a:t>
            </a:r>
            <a:r>
              <a:rPr lang="en-GB" dirty="0" err="1"/>
              <a:t>tạo</a:t>
            </a:r>
            <a:endParaRPr lang="en-GB" dirty="0"/>
          </a:p>
          <a:p>
            <a:pPr marL="561975" indent="-457200">
              <a:buClr>
                <a:schemeClr val="tx1"/>
              </a:buClr>
              <a:buSzPct val="45000"/>
              <a:buFont typeface="Wingdings" panose="05000000000000000000" pitchFamily="2" charset="2"/>
              <a:buChar char="Ø"/>
              <a:tabLst>
                <a:tab pos="412750" algn="l"/>
                <a:tab pos="525463" algn="l"/>
                <a:tab pos="982663" algn="l"/>
                <a:tab pos="1439863" algn="l"/>
                <a:tab pos="1897063" algn="l"/>
                <a:tab pos="2354263" algn="l"/>
                <a:tab pos="2811463" algn="l"/>
                <a:tab pos="3268663" algn="l"/>
                <a:tab pos="3725863" algn="l"/>
                <a:tab pos="4183063" algn="l"/>
                <a:tab pos="4640263" algn="l"/>
                <a:tab pos="5097463" algn="l"/>
                <a:tab pos="5554663" algn="l"/>
                <a:tab pos="6011863" algn="l"/>
                <a:tab pos="6469063" algn="l"/>
                <a:tab pos="6926263" algn="l"/>
                <a:tab pos="7383463" algn="l"/>
                <a:tab pos="7840663" algn="l"/>
                <a:tab pos="8297863" algn="l"/>
                <a:tab pos="8755063" algn="l"/>
                <a:tab pos="9212263" algn="l"/>
              </a:tabLst>
            </a:pPr>
            <a:endParaRPr lang="en-GB" sz="2400" dirty="0"/>
          </a:p>
          <a:p>
            <a:pPr marL="561975" indent="-457200">
              <a:buClr>
                <a:schemeClr val="tx1"/>
              </a:buClr>
              <a:buSzPct val="45000"/>
              <a:buFont typeface="Wingdings" panose="05000000000000000000" pitchFamily="2" charset="2"/>
              <a:buChar char="Ø"/>
              <a:tabLst>
                <a:tab pos="412750" algn="l"/>
                <a:tab pos="525463" algn="l"/>
                <a:tab pos="982663" algn="l"/>
                <a:tab pos="1439863" algn="l"/>
                <a:tab pos="1897063" algn="l"/>
                <a:tab pos="2354263" algn="l"/>
                <a:tab pos="2811463" algn="l"/>
                <a:tab pos="3268663" algn="l"/>
                <a:tab pos="3725863" algn="l"/>
                <a:tab pos="4183063" algn="l"/>
                <a:tab pos="4640263" algn="l"/>
                <a:tab pos="5097463" algn="l"/>
                <a:tab pos="5554663" algn="l"/>
                <a:tab pos="6011863" algn="l"/>
                <a:tab pos="6469063" algn="l"/>
                <a:tab pos="6926263" algn="l"/>
                <a:tab pos="7383463" algn="l"/>
                <a:tab pos="7840663" algn="l"/>
                <a:tab pos="8297863" algn="l"/>
                <a:tab pos="8755063" algn="l"/>
                <a:tab pos="9212263" algn="l"/>
              </a:tabLst>
            </a:pPr>
            <a:endParaRPr lang="en-US" altLang="en-US" sz="2600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3F4F320-54B8-4BAB-9F05-9B458345C46E}"/>
              </a:ext>
            </a:extLst>
          </p:cNvPr>
          <p:cNvSpPr txBox="1">
            <a:spLocks noChangeArrowheads="1"/>
          </p:cNvSpPr>
          <p:nvPr/>
        </p:nvSpPr>
        <p:spPr>
          <a:xfrm>
            <a:off x="6086475" y="1883681"/>
            <a:ext cx="5295900" cy="4278313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1975" indent="-457200">
              <a:buSzPct val="45000"/>
              <a:buFont typeface="Wingdings" panose="05000000000000000000" pitchFamily="2" charset="2"/>
              <a:buChar char="Ø"/>
              <a:tabLst>
                <a:tab pos="412750" algn="l"/>
                <a:tab pos="525463" algn="l"/>
                <a:tab pos="982663" algn="l"/>
                <a:tab pos="1439863" algn="l"/>
                <a:tab pos="1897063" algn="l"/>
                <a:tab pos="2354263" algn="l"/>
                <a:tab pos="2811463" algn="l"/>
                <a:tab pos="3268663" algn="l"/>
                <a:tab pos="3725863" algn="l"/>
                <a:tab pos="4183063" algn="l"/>
                <a:tab pos="4640263" algn="l"/>
                <a:tab pos="5097463" algn="l"/>
                <a:tab pos="5554663" algn="l"/>
                <a:tab pos="6011863" algn="l"/>
                <a:tab pos="6469063" algn="l"/>
                <a:tab pos="6926263" algn="l"/>
                <a:tab pos="7383463" algn="l"/>
                <a:tab pos="7840663" algn="l"/>
                <a:tab pos="8297863" algn="l"/>
                <a:tab pos="8755063" algn="l"/>
                <a:tab pos="9212263" algn="l"/>
              </a:tabLst>
            </a:pPr>
            <a:endParaRPr lang="en-US" altLang="en-US" sz="2600" dirty="0"/>
          </a:p>
        </p:txBody>
      </p:sp>
    </p:spTree>
    <p:extLst>
      <p:ext uri="{BB962C8B-B14F-4D97-AF65-F5344CB8AC3E}">
        <p14:creationId xmlns:p14="http://schemas.microsoft.com/office/powerpoint/2010/main" val="401070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Cách</a:t>
            </a:r>
            <a:r>
              <a:rPr lang="en-GB" dirty="0"/>
              <a:t> </a:t>
            </a:r>
            <a:r>
              <a:rPr lang="en-GB" dirty="0" err="1"/>
              <a:t>mạng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lần</a:t>
            </a:r>
            <a:r>
              <a:rPr lang="en-GB" dirty="0"/>
              <a:t> 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18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F41AD-B83E-40D2-82BE-8EC705A5C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90" y="1825625"/>
            <a:ext cx="6720965" cy="48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77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863725"/>
            <a:ext cx="10582275" cy="4351338"/>
          </a:xfrm>
        </p:spPr>
        <p:txBody>
          <a:bodyPr>
            <a:no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https://www.youtube.com/watch?v=aeHqYLgZP84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vi-VN" i="1" dirty="0">
                <a:latin typeface="Arial" panose="020B0604020202020204" pitchFamily="34" charset="0"/>
                <a:cs typeface="Arial" panose="020B0604020202020204" pitchFamily="34" charset="0"/>
              </a:rPr>
              <a:t>View 1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Dữ liệu lớn nói về các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tập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 liệu rất lớn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và/hoặc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vi-V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rất phức tạp,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vượt quá khả năng</a:t>
            </a:r>
            <a:endParaRPr lang="en-GB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lý của các kỹ thuật IT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truyền thống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(View 2) Big Data is about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(tools and processes)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vi-VN" i="1" dirty="0">
                <a:latin typeface="Arial" panose="020B0604020202020204" pitchFamily="34" charset="0"/>
                <a:cs typeface="Arial" panose="020B0604020202020204" pitchFamily="34" charset="0"/>
              </a:rPr>
              <a:t>(View 3) </a:t>
            </a:r>
            <a:r>
              <a:rPr lang="vi-VN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 tượng khách quan </a:t>
            </a:r>
            <a:r>
              <a:rPr lang="vi-VN" i="1" dirty="0">
                <a:latin typeface="Arial" panose="020B0604020202020204" pitchFamily="34" charset="0"/>
                <a:cs typeface="Arial" panose="020B0604020202020204" pitchFamily="34" charset="0"/>
              </a:rPr>
              <a:t>mà các tổ chức, doanh nghiệp… </a:t>
            </a:r>
            <a:r>
              <a:rPr lang="vi-VN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 đối đầu để phát triển</a:t>
            </a:r>
            <a:r>
              <a:rPr lang="vi-VN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vi-VN" dirty="0"/>
            </a:br>
            <a:br>
              <a:rPr lang="en-GB" dirty="0"/>
            </a:br>
            <a:br>
              <a:rPr lang="vi-VN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F741C-3CED-40B3-BE7A-C2CFBBB2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2453976"/>
            <a:ext cx="3286124" cy="231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5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data</a:t>
            </a:r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270FDA0-7799-4D47-A98A-3C77A83D057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49" y="1886630"/>
            <a:ext cx="7269201" cy="41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89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863725"/>
            <a:ext cx="10582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GB" dirty="0"/>
            </a:br>
            <a:br>
              <a:rPr lang="vi-VN" dirty="0"/>
            </a:br>
            <a:endParaRPr lang="en-GB" dirty="0"/>
          </a:p>
        </p:txBody>
      </p:sp>
      <p:pic>
        <p:nvPicPr>
          <p:cNvPr id="5122" name="Picture 2" descr="Image result for 2020 4.4 zB">
            <a:extLst>
              <a:ext uri="{FF2B5EF4-FFF2-40B4-BE49-F238E27FC236}">
                <a16:creationId xmlns:a16="http://schemas.microsoft.com/office/drawing/2014/main" id="{60DFC9D9-80F5-4936-8757-C2B3CEA9B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066925"/>
            <a:ext cx="7371899" cy="41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4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 </a:t>
            </a:r>
            <a:r>
              <a:rPr lang="en-GB" dirty="0" err="1"/>
              <a:t>đến</a:t>
            </a:r>
            <a:r>
              <a:rPr lang="en-GB" dirty="0"/>
              <a:t> </a:t>
            </a:r>
            <a:r>
              <a:rPr lang="en-GB" dirty="0" err="1"/>
              <a:t>từ</a:t>
            </a:r>
            <a:r>
              <a:rPr lang="en-GB" dirty="0"/>
              <a:t> </a:t>
            </a:r>
            <a:r>
              <a:rPr lang="en-GB" dirty="0" err="1"/>
              <a:t>đâu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863725"/>
            <a:ext cx="10582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GB" dirty="0"/>
            </a:br>
            <a:br>
              <a:rPr lang="vi-VN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3AC09-ADCF-4652-A66A-09F469B8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51" y="1863725"/>
            <a:ext cx="804974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86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Dữ</a:t>
            </a:r>
            <a:r>
              <a:rPr lang="en-GB" dirty="0"/>
              <a:t> </a:t>
            </a:r>
            <a:r>
              <a:rPr lang="en-GB" dirty="0" err="1"/>
              <a:t>liệu</a:t>
            </a:r>
            <a:r>
              <a:rPr lang="en-GB" dirty="0"/>
              <a:t> </a:t>
            </a:r>
            <a:r>
              <a:rPr lang="en-GB" dirty="0" err="1"/>
              <a:t>đến</a:t>
            </a:r>
            <a:r>
              <a:rPr lang="en-GB" dirty="0"/>
              <a:t> </a:t>
            </a:r>
            <a:r>
              <a:rPr lang="en-GB" dirty="0" err="1"/>
              <a:t>từ</a:t>
            </a:r>
            <a:r>
              <a:rPr lang="en-GB" dirty="0"/>
              <a:t> </a:t>
            </a:r>
            <a:r>
              <a:rPr lang="en-GB" dirty="0" err="1"/>
              <a:t>đâu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863725"/>
            <a:ext cx="10582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GB" dirty="0"/>
            </a:br>
            <a:br>
              <a:rPr lang="vi-VN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DE523-006C-457C-9139-F871537F2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4" y="2153181"/>
            <a:ext cx="8249801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77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863725"/>
            <a:ext cx="10582275" cy="4351338"/>
          </a:xfrm>
        </p:spPr>
        <p:txBody>
          <a:bodyPr>
            <a:noAutofit/>
          </a:bodyPr>
          <a:lstStyle/>
          <a:p>
            <a:r>
              <a:rPr lang="vi-VN" dirty="0"/>
              <a:t>Có phải cứ </a:t>
            </a:r>
            <a:r>
              <a:rPr lang="vi-VN" dirty="0">
                <a:solidFill>
                  <a:srgbClr val="00B0F0"/>
                </a:solidFill>
              </a:rPr>
              <a:t>có nhiều dữ liệu</a:t>
            </a:r>
            <a:r>
              <a:rPr lang="vi-VN" dirty="0"/>
              <a:t> thì </a:t>
            </a:r>
            <a:r>
              <a:rPr lang="vi-VN" dirty="0">
                <a:solidFill>
                  <a:srgbClr val="00B0F0"/>
                </a:solidFill>
              </a:rPr>
              <a:t>càng tốt</a:t>
            </a:r>
            <a:r>
              <a:rPr lang="vi-VN" dirty="0"/>
              <a:t> không?</a:t>
            </a:r>
          </a:p>
          <a:p>
            <a:r>
              <a:rPr lang="vi-VN" dirty="0"/>
              <a:t>Điều này </a:t>
            </a:r>
            <a:r>
              <a:rPr lang="vi-VN" dirty="0">
                <a:solidFill>
                  <a:srgbClr val="C00000"/>
                </a:solidFill>
              </a:rPr>
              <a:t>chưa chắc</a:t>
            </a:r>
            <a:r>
              <a:rPr lang="vi-VN" dirty="0"/>
              <a:t>:</a:t>
            </a:r>
          </a:p>
          <a:p>
            <a:pPr lvl="1"/>
            <a:r>
              <a:rPr lang="vi-VN" dirty="0"/>
              <a:t>Nhầm lẫn noise/artefact với thông tin thật (</a:t>
            </a:r>
            <a:r>
              <a:rPr lang="vi-VN" dirty="0">
                <a:solidFill>
                  <a:schemeClr val="accent4">
                    <a:lumMod val="75000"/>
                  </a:schemeClr>
                </a:solidFill>
              </a:rPr>
              <a:t>more false positives</a:t>
            </a:r>
            <a:r>
              <a:rPr lang="vi-VN" dirty="0"/>
              <a:t>).</a:t>
            </a:r>
          </a:p>
          <a:p>
            <a:pPr lvl="1"/>
            <a:r>
              <a:rPr lang="vi-VN" dirty="0">
                <a:solidFill>
                  <a:schemeClr val="accent4">
                    <a:lumMod val="75000"/>
                  </a:schemeClr>
                </a:solidFill>
              </a:rPr>
              <a:t>Tăng giá thành </a:t>
            </a:r>
            <a:r>
              <a:rPr lang="vi-VN" dirty="0"/>
              <a:t>lưu trữ dữ liệu và tính toán </a:t>
            </a:r>
            <a:r>
              <a:rPr lang="vi-VN" dirty="0">
                <a:solidFill>
                  <a:schemeClr val="accent4">
                    <a:lumMod val="75000"/>
                  </a:schemeClr>
                </a:solidFill>
              </a:rPr>
              <a:t>không hiệu quả</a:t>
            </a:r>
            <a:r>
              <a:rPr lang="vi-VN" dirty="0"/>
              <a:t>.</a:t>
            </a:r>
          </a:p>
          <a:p>
            <a:pPr lvl="1"/>
            <a:r>
              <a:rPr lang="vi-VN" dirty="0">
                <a:solidFill>
                  <a:schemeClr val="accent4">
                    <a:lumMod val="75000"/>
                  </a:schemeClr>
                </a:solidFill>
              </a:rPr>
              <a:t>Phức tạp hóa </a:t>
            </a:r>
            <a:r>
              <a:rPr lang="vi-VN" dirty="0"/>
              <a:t>vấn đề không đúng cách.</a:t>
            </a:r>
          </a:p>
          <a:p>
            <a:pPr lvl="1"/>
            <a:r>
              <a:rPr lang="vi-VN" dirty="0"/>
              <a:t>Những </a:t>
            </a:r>
            <a:r>
              <a:rPr lang="vi-VN" dirty="0">
                <a:solidFill>
                  <a:schemeClr val="accent4">
                    <a:lumMod val="75000"/>
                  </a:schemeClr>
                </a:solidFill>
              </a:rPr>
              <a:t>mô hình phân tích dữ liệu tinh vi và hiệu quả </a:t>
            </a:r>
            <a:r>
              <a:rPr lang="vi-VN" dirty="0"/>
              <a:t>có thể </a:t>
            </a:r>
            <a:r>
              <a:rPr lang="vi-VN" dirty="0">
                <a:solidFill>
                  <a:schemeClr val="accent4">
                    <a:lumMod val="75000"/>
                  </a:schemeClr>
                </a:solidFill>
              </a:rPr>
              <a:t>không</a:t>
            </a:r>
            <a:r>
              <a:rPr lang="vi-VN" dirty="0"/>
              <a:t> ứng dụng được nữa</a:t>
            </a:r>
            <a:br>
              <a:rPr lang="vi-VN" dirty="0"/>
            </a:br>
            <a:br>
              <a:rPr lang="en-GB" dirty="0"/>
            </a:br>
            <a:br>
              <a:rPr lang="vi-VN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5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4AD69-31EB-4F09-B2BB-B321BD1C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935038"/>
            <a:ext cx="457200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09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Cách</a:t>
            </a:r>
            <a:r>
              <a:rPr lang="en-GB" dirty="0"/>
              <a:t> </a:t>
            </a:r>
            <a:r>
              <a:rPr lang="en-GB" dirty="0" err="1"/>
              <a:t>mạng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lần</a:t>
            </a:r>
            <a:r>
              <a:rPr lang="en-GB" dirty="0"/>
              <a:t> 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vi-VN" dirty="0">
                <a:solidFill>
                  <a:schemeClr val="accent2">
                    <a:lumMod val="75000"/>
                  </a:schemeClr>
                </a:solidFill>
              </a:rPr>
              <a:t>Đặc trưng </a:t>
            </a:r>
            <a:r>
              <a:rPr lang="vi-VN" dirty="0"/>
              <a:t>của một cuộc cách mạng công nghiệp: </a:t>
            </a:r>
            <a:br>
              <a:rPr lang="vi-VN" dirty="0"/>
            </a:br>
            <a:r>
              <a:rPr lang="en-GB" dirty="0"/>
              <a:t>=&gt;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đột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phá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=&gt;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thay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đổi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bản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https://www.youtube.com/watch?v=SCGV1tNBoeU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https://www.youtube.com/watch?v=FoC27wmjtek</a:t>
            </a:r>
            <a:r>
              <a:rPr lang="en-US" dirty="0"/>
              <a:t> 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407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Cách</a:t>
            </a:r>
            <a:r>
              <a:rPr lang="en-GB" dirty="0"/>
              <a:t> </a:t>
            </a:r>
            <a:r>
              <a:rPr lang="en-GB" dirty="0" err="1"/>
              <a:t>mạng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lần</a:t>
            </a:r>
            <a:r>
              <a:rPr lang="en-GB" dirty="0"/>
              <a:t> 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br>
              <a:rPr lang="en-US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7EA33-282A-464C-A35C-F21B81A4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57" y="1699416"/>
            <a:ext cx="5542479" cy="51585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CBDEA2-B387-4FF1-A491-02956FF66CD5}"/>
              </a:ext>
            </a:extLst>
          </p:cNvPr>
          <p:cNvSpPr/>
          <p:nvPr/>
        </p:nvSpPr>
        <p:spPr>
          <a:xfrm>
            <a:off x="7254793" y="5537004"/>
            <a:ext cx="393248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KH&amp;CN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endParaRPr lang="en-US" dirty="0"/>
          </a:p>
          <a:p>
            <a:r>
              <a:rPr lang="en-GB" sz="800" dirty="0"/>
              <a:t>(</a:t>
            </a:r>
            <a:r>
              <a:rPr lang="en-GB" sz="800" dirty="0">
                <a:hlinkClick r:id="rId3"/>
              </a:rPr>
              <a:t>https://skhcn.thuathienhue.gov.vn/UploadFiles/TinTuc/2017/8/4/tongluancmcn4.0.pdf</a:t>
            </a:r>
            <a:r>
              <a:rPr lang="en-GB" sz="800" dirty="0"/>
              <a:t> </a:t>
            </a:r>
            <a:r>
              <a:rPr lang="en-US" sz="8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34F7F-9287-4A56-A667-134EA7788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091" y="1817214"/>
            <a:ext cx="4666766" cy="16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Cách</a:t>
            </a:r>
            <a:r>
              <a:rPr lang="en-GB" dirty="0"/>
              <a:t> </a:t>
            </a:r>
            <a:r>
              <a:rPr lang="en-GB" dirty="0" err="1"/>
              <a:t>mạng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lần</a:t>
            </a:r>
            <a:r>
              <a:rPr lang="en-GB" dirty="0"/>
              <a:t> 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1890" cy="4351338"/>
          </a:xfrm>
        </p:spPr>
        <p:txBody>
          <a:bodyPr>
            <a:noAutofit/>
          </a:bodyPr>
          <a:lstStyle/>
          <a:p>
            <a:r>
              <a:rPr lang="en-US" dirty="0"/>
              <a:t>...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sản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xuất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thông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minh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công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nghệ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thông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tin,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công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nghệ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sinh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học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công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nghệ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nano</a:t>
            </a:r>
            <a:r>
              <a:rPr lang="en-US" dirty="0"/>
              <a:t>…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đột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phá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của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công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nghệ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số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cyber-physical systems</a:t>
            </a:r>
            <a:r>
              <a:rPr lang="en-US" dirty="0">
                <a:solidFill>
                  <a:srgbClr val="C00000"/>
                </a:solidFill>
              </a:rPr>
              <a:t>. </a:t>
            </a:r>
            <a:br>
              <a:rPr lang="en-US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55D15-E3E8-4E5E-A8F2-68259FB7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102" y="1691005"/>
            <a:ext cx="5080819" cy="43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9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Chiến</a:t>
            </a:r>
            <a:r>
              <a:rPr lang="en-GB" dirty="0"/>
              <a:t> </a:t>
            </a:r>
            <a:r>
              <a:rPr lang="en-GB" dirty="0" err="1"/>
              <a:t>lược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n</a:t>
            </a:r>
            <a:r>
              <a:rPr lang="vi-VN" dirty="0"/>
              <a:t>ư</a:t>
            </a:r>
            <a:r>
              <a:rPr lang="en-GB" dirty="0" err="1"/>
              <a:t>ớc</a:t>
            </a:r>
            <a:r>
              <a:rPr lang="en-GB" dirty="0"/>
              <a:t> </a:t>
            </a:r>
            <a:r>
              <a:rPr lang="en-GB" dirty="0" err="1"/>
              <a:t>phát</a:t>
            </a:r>
            <a:r>
              <a:rPr lang="en-GB" dirty="0"/>
              <a:t> </a:t>
            </a:r>
            <a:r>
              <a:rPr lang="en-GB" dirty="0" err="1"/>
              <a:t>triển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18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US" dirty="0"/>
            </a:b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BD0C4-8858-4571-9668-FD4C5C04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02" y="1779041"/>
            <a:ext cx="8083150" cy="50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0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ADD6-AA0A-44E8-8B5E-6CB71582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Cách</a:t>
            </a:r>
            <a:r>
              <a:rPr lang="en-GB" dirty="0"/>
              <a:t> </a:t>
            </a:r>
            <a:r>
              <a:rPr lang="en-GB" dirty="0" err="1"/>
              <a:t>mạng</a:t>
            </a:r>
            <a:r>
              <a:rPr lang="en-GB" dirty="0"/>
              <a:t> </a:t>
            </a:r>
            <a:r>
              <a:rPr lang="en-GB" dirty="0" err="1"/>
              <a:t>số</a:t>
            </a:r>
            <a:r>
              <a:rPr lang="en-GB" dirty="0"/>
              <a:t> </a:t>
            </a:r>
            <a:r>
              <a:rPr lang="en-GB" dirty="0" err="1"/>
              <a:t>hóa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cyber-physical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A82C9-1D05-471D-88F4-508445EA6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‘</a:t>
            </a:r>
            <a:r>
              <a:rPr lang="en-US" sz="2400" b="1" dirty="0" err="1">
                <a:solidFill>
                  <a:srgbClr val="FF0000"/>
                </a:solidFill>
              </a:rPr>
              <a:t>Phiên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bản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số</a:t>
            </a:r>
            <a:r>
              <a:rPr lang="en-US" sz="2400" b="1" dirty="0">
                <a:solidFill>
                  <a:srgbClr val="FF0000"/>
                </a:solidFill>
              </a:rPr>
              <a:t>’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diễn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‘0’ </a:t>
            </a:r>
            <a:r>
              <a:rPr lang="en-US" sz="2400" dirty="0" err="1"/>
              <a:t>và</a:t>
            </a:r>
            <a:r>
              <a:rPr lang="en-US" sz="2400" dirty="0"/>
              <a:t> ‘1’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(digitalization)</a:t>
            </a:r>
          </a:p>
          <a:p>
            <a:r>
              <a:rPr lang="en-US" sz="2400" dirty="0" err="1"/>
              <a:t>Thí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: ô-</a:t>
            </a:r>
            <a:r>
              <a:rPr lang="en-US" sz="2400" dirty="0" err="1"/>
              <a:t>tô</a:t>
            </a:r>
            <a:r>
              <a:rPr lang="en-US" sz="2400" dirty="0"/>
              <a:t>, </a:t>
            </a:r>
            <a:r>
              <a:rPr lang="en-US" sz="2400" dirty="0" err="1"/>
              <a:t>bệnh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… </a:t>
            </a:r>
          </a:p>
          <a:p>
            <a:endParaRPr lang="en-US" sz="2400" dirty="0"/>
          </a:p>
          <a:p>
            <a:r>
              <a:rPr lang="en-US" sz="2400" b="1" dirty="0" err="1">
                <a:solidFill>
                  <a:srgbClr val="FFC000"/>
                </a:solidFill>
              </a:rPr>
              <a:t>Hệ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kết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nối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không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gian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số-thực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thể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C000"/>
                </a:solidFill>
              </a:rPr>
              <a:t>(cyber-physical system):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nối</a:t>
            </a:r>
            <a:br>
              <a:rPr lang="en-US" sz="2400" dirty="0"/>
            </a:b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‘</a:t>
            </a:r>
            <a:r>
              <a:rPr lang="en-US" sz="2400" dirty="0" err="1"/>
              <a:t>phiên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’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chúng</a:t>
            </a:r>
            <a:r>
              <a:rPr lang="en-US" sz="2400" dirty="0"/>
              <a:t>. </a:t>
            </a:r>
            <a:br>
              <a:rPr lang="en-US" sz="2400" dirty="0"/>
            </a:b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14A4C22-252B-4E50-871F-E0D115E07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359187"/>
              </p:ext>
            </p:extLst>
          </p:nvPr>
        </p:nvGraphicFramePr>
        <p:xfrm>
          <a:off x="7500322" y="4327431"/>
          <a:ext cx="3412835" cy="2116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C9F1114-2B9A-4D85-8943-540D6AD8B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1437" y="1758315"/>
            <a:ext cx="3150604" cy="25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London CCTV (closed circuit TV)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2275" cy="4351338"/>
          </a:xfrm>
        </p:spPr>
        <p:txBody>
          <a:bodyPr>
            <a:noAutofit/>
          </a:bodyPr>
          <a:lstStyle/>
          <a:p>
            <a:r>
              <a:rPr lang="vi-VN" sz="2400" dirty="0"/>
              <a:t>500 triệu bảng</a:t>
            </a:r>
            <a:r>
              <a:rPr lang="en-GB" sz="2400" dirty="0"/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anh</a:t>
            </a:r>
            <a:r>
              <a:rPr lang="vi-VN" sz="2400" dirty="0"/>
              <a:t> (video surveillance)</a:t>
            </a:r>
            <a:endParaRPr lang="en-GB" sz="2400" dirty="0"/>
          </a:p>
          <a:p>
            <a:r>
              <a:rPr lang="vi-VN" sz="2400" dirty="0"/>
              <a:t>Cung cấp 95% thông tin về các vụ phạm tội</a:t>
            </a:r>
            <a:endParaRPr lang="en-GB" sz="2400" dirty="0"/>
          </a:p>
          <a:p>
            <a:r>
              <a:rPr lang="vi-VN" sz="2400" dirty="0"/>
              <a:t>Bắt nhầm người </a:t>
            </a:r>
            <a:r>
              <a:rPr lang="en-GB" sz="2400" dirty="0"/>
              <a:t>=&gt; </a:t>
            </a:r>
            <a:r>
              <a:rPr lang="vi-VN" sz="2400" dirty="0"/>
              <a:t>Hàn quốc:</a:t>
            </a:r>
            <a:r>
              <a:rPr lang="en-GB" sz="2400" dirty="0"/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từ 60m, 45</a:t>
            </a:r>
            <a:r>
              <a:rPr lang="en-GB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nghiêng </a:t>
            </a:r>
            <a:br>
              <a:rPr lang="vi-VN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451A9-4DE8-4209-97DB-2F6EC02E0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9" y="3139867"/>
            <a:ext cx="6306091" cy="29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7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Đột</a:t>
            </a:r>
            <a:r>
              <a:rPr lang="en-GB" dirty="0"/>
              <a:t> </a:t>
            </a:r>
            <a:r>
              <a:rPr lang="en-GB" dirty="0" err="1"/>
              <a:t>phá</a:t>
            </a:r>
            <a:r>
              <a:rPr lang="en-GB" dirty="0"/>
              <a:t> </a:t>
            </a:r>
            <a:r>
              <a:rPr lang="en-GB" dirty="0" err="1"/>
              <a:t>gần</a:t>
            </a:r>
            <a:r>
              <a:rPr lang="en-GB" dirty="0"/>
              <a:t> </a:t>
            </a:r>
            <a:r>
              <a:rPr lang="en-GB" dirty="0" err="1"/>
              <a:t>đây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công</a:t>
            </a:r>
            <a:r>
              <a:rPr lang="en-GB" dirty="0"/>
              <a:t> </a:t>
            </a:r>
            <a:r>
              <a:rPr lang="en-GB" dirty="0" err="1"/>
              <a:t>nghệ</a:t>
            </a:r>
            <a:r>
              <a:rPr lang="en-GB" dirty="0"/>
              <a:t> </a:t>
            </a:r>
            <a:r>
              <a:rPr lang="en-GB" dirty="0" err="1"/>
              <a:t>số</a:t>
            </a:r>
            <a:endParaRPr lang="en-US" dirty="0"/>
          </a:p>
        </p:txBody>
      </p:sp>
      <p:pic>
        <p:nvPicPr>
          <p:cNvPr id="1030" name="Picture 6" descr="Image result for big data">
            <a:extLst>
              <a:ext uri="{FF2B5EF4-FFF2-40B4-BE49-F238E27FC236}">
                <a16:creationId xmlns:a16="http://schemas.microsoft.com/office/drawing/2014/main" id="{3135A413-16E7-40F3-A4A7-20B4D637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5" y="1976577"/>
            <a:ext cx="3195637" cy="21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loud computing">
            <a:extLst>
              <a:ext uri="{FF2B5EF4-FFF2-40B4-BE49-F238E27FC236}">
                <a16:creationId xmlns:a16="http://schemas.microsoft.com/office/drawing/2014/main" id="{2661F463-EC78-4B9D-B1C8-392DDD336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86" y="1920715"/>
            <a:ext cx="2156619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ot">
            <a:extLst>
              <a:ext uri="{FF2B5EF4-FFF2-40B4-BE49-F238E27FC236}">
                <a16:creationId xmlns:a16="http://schemas.microsoft.com/office/drawing/2014/main" id="{190D9524-164F-4831-92D9-2F2292D1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78" y="4322126"/>
            <a:ext cx="3379716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ot.dtt.vn/img/mh10.jpg">
            <a:extLst>
              <a:ext uri="{FF2B5EF4-FFF2-40B4-BE49-F238E27FC236}">
                <a16:creationId xmlns:a16="http://schemas.microsoft.com/office/drawing/2014/main" id="{950E0E79-E627-4178-B541-3B3A36D5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9" y="4459722"/>
            <a:ext cx="4196556" cy="211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41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</TotalTime>
  <Words>762</Words>
  <Application>Microsoft Office PowerPoint</Application>
  <PresentationFormat>Widescreen</PresentationFormat>
  <Paragraphs>108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Unicode MS</vt:lpstr>
      <vt:lpstr>Source Code Pro</vt:lpstr>
      <vt:lpstr>Arial</vt:lpstr>
      <vt:lpstr>Calibri</vt:lpstr>
      <vt:lpstr>Calibri Light</vt:lpstr>
      <vt:lpstr>Times New Roman</vt:lpstr>
      <vt:lpstr>Wingdings</vt:lpstr>
      <vt:lpstr>1_Office Theme</vt:lpstr>
      <vt:lpstr>Introduction to Data Science</vt:lpstr>
      <vt:lpstr>Agenda</vt:lpstr>
      <vt:lpstr>Cách mạng công nghiệp lần 4</vt:lpstr>
      <vt:lpstr>Cách mạng công nghiệp lần 4</vt:lpstr>
      <vt:lpstr>Cách mạng công nghiệp lần 4</vt:lpstr>
      <vt:lpstr>Chiến lược các nước phát triển</vt:lpstr>
      <vt:lpstr>Cách mạng số hóa và cyber-physical systems</vt:lpstr>
      <vt:lpstr>London CCTV (closed circuit TV)</vt:lpstr>
      <vt:lpstr>Đột phá gần đây của công nghệ số</vt:lpstr>
      <vt:lpstr>Data, information, knowledge</vt:lpstr>
      <vt:lpstr>Data, information, knowledge</vt:lpstr>
      <vt:lpstr>Định nghĩa về khoa học dữ liệu</vt:lpstr>
      <vt:lpstr>Khoa học dữ liệu</vt:lpstr>
      <vt:lpstr>A scheme of data science</vt:lpstr>
      <vt:lpstr>Thu thập dữ liệu như thế nào</vt:lpstr>
      <vt:lpstr>Tương tác nhờ khoa học dữ liệu</vt:lpstr>
      <vt:lpstr>Trí tuệ nhân tạo</vt:lpstr>
      <vt:lpstr>Bắt đầu từ đâu</vt:lpstr>
      <vt:lpstr>Machine learning and data mining</vt:lpstr>
      <vt:lpstr>Cách mạng công nghiệp lần 4</vt:lpstr>
      <vt:lpstr>Big data</vt:lpstr>
      <vt:lpstr>Big data</vt:lpstr>
      <vt:lpstr>Big data</vt:lpstr>
      <vt:lpstr>Dữ liệu đến từ đâu</vt:lpstr>
      <vt:lpstr>Dữ liệu đến từ đâu</vt:lpstr>
      <vt:lpstr>Big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Phpunit testing</dc:title>
  <dc:creator>admin</dc:creator>
  <cp:lastModifiedBy>PC</cp:lastModifiedBy>
  <cp:revision>105</cp:revision>
  <dcterms:created xsi:type="dcterms:W3CDTF">2017-03-08T09:03:00Z</dcterms:created>
  <dcterms:modified xsi:type="dcterms:W3CDTF">2017-09-05T06:10:36Z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2057-10.2.0.5811</vt:lpwstr>
  </property>
</Properties>
</file>